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9" r:id="rId4"/>
    <p:sldId id="262" r:id="rId5"/>
    <p:sldId id="263" r:id="rId6"/>
    <p:sldId id="268" r:id="rId7"/>
    <p:sldId id="284" r:id="rId8"/>
    <p:sldId id="260" r:id="rId9"/>
    <p:sldId id="285" r:id="rId10"/>
    <p:sldId id="286" r:id="rId11"/>
    <p:sldId id="287" r:id="rId12"/>
    <p:sldId id="288" r:id="rId13"/>
    <p:sldId id="289" r:id="rId14"/>
    <p:sldId id="290" r:id="rId15"/>
    <p:sldId id="291" r:id="rId16"/>
    <p:sldId id="292" r:id="rId17"/>
    <p:sldId id="293" r:id="rId18"/>
    <p:sldId id="265" r:id="rId19"/>
    <p:sldId id="266" r:id="rId20"/>
    <p:sldId id="267" r:id="rId21"/>
  </p:sldIdLst>
  <p:sldSz cx="18288000" cy="10287000"/>
  <p:notesSz cx="6858000" cy="9144000"/>
  <p:embeddedFontLst>
    <p:embeddedFont>
      <p:font typeface="Barlow Light" panose="00000400000000000000" pitchFamily="2" charset="0"/>
      <p:regular r:id="rId23"/>
      <p:italic r:id="rId24"/>
    </p:embeddedFont>
    <p:embeddedFont>
      <p:font typeface="Barlow Light Bold" panose="020B0604020202020204" charset="0"/>
      <p:regular r:id="rId25"/>
    </p:embeddedFont>
    <p:embeddedFont>
      <p:font typeface="Barlow Medium" panose="00000600000000000000" pitchFamily="2" charset="0"/>
      <p:regular r:id="rId26"/>
      <p:italic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autoAdjust="0"/>
    <p:restoredTop sz="90823" autoAdjust="0"/>
  </p:normalViewPr>
  <p:slideViewPr>
    <p:cSldViewPr>
      <p:cViewPr varScale="1">
        <p:scale>
          <a:sx n="40" d="100"/>
          <a:sy n="40" d="100"/>
        </p:scale>
        <p:origin x="88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D1968-5CA8-4ADA-B7E4-1361B7C0BDEB}"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1914B-0227-47B2-9C8E-B4281686AF46}" type="slidenum">
              <a:rPr lang="en-US" smtClean="0"/>
              <a:t>‹#›</a:t>
            </a:fld>
            <a:endParaRPr lang="en-US"/>
          </a:p>
        </p:txBody>
      </p:sp>
    </p:spTree>
    <p:extLst>
      <p:ext uri="{BB962C8B-B14F-4D97-AF65-F5344CB8AC3E}">
        <p14:creationId xmlns:p14="http://schemas.microsoft.com/office/powerpoint/2010/main" val="241116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5</a:t>
            </a:fld>
            <a:endParaRPr lang="en-US"/>
          </a:p>
        </p:txBody>
      </p:sp>
    </p:spTree>
    <p:extLst>
      <p:ext uri="{BB962C8B-B14F-4D97-AF65-F5344CB8AC3E}">
        <p14:creationId xmlns:p14="http://schemas.microsoft.com/office/powerpoint/2010/main" val="211256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16</a:t>
            </a:fld>
            <a:endParaRPr lang="en-US"/>
          </a:p>
        </p:txBody>
      </p:sp>
    </p:spTree>
    <p:extLst>
      <p:ext uri="{BB962C8B-B14F-4D97-AF65-F5344CB8AC3E}">
        <p14:creationId xmlns:p14="http://schemas.microsoft.com/office/powerpoint/2010/main" val="207073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6</a:t>
            </a:fld>
            <a:endParaRPr lang="en-US"/>
          </a:p>
        </p:txBody>
      </p:sp>
    </p:spTree>
    <p:extLst>
      <p:ext uri="{BB962C8B-B14F-4D97-AF65-F5344CB8AC3E}">
        <p14:creationId xmlns:p14="http://schemas.microsoft.com/office/powerpoint/2010/main" val="429470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9</a:t>
            </a:fld>
            <a:endParaRPr lang="en-US"/>
          </a:p>
        </p:txBody>
      </p:sp>
    </p:spTree>
    <p:extLst>
      <p:ext uri="{BB962C8B-B14F-4D97-AF65-F5344CB8AC3E}">
        <p14:creationId xmlns:p14="http://schemas.microsoft.com/office/powerpoint/2010/main" val="259239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10</a:t>
            </a:fld>
            <a:endParaRPr lang="en-US"/>
          </a:p>
        </p:txBody>
      </p:sp>
    </p:spTree>
    <p:extLst>
      <p:ext uri="{BB962C8B-B14F-4D97-AF65-F5344CB8AC3E}">
        <p14:creationId xmlns:p14="http://schemas.microsoft.com/office/powerpoint/2010/main" val="69232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11</a:t>
            </a:fld>
            <a:endParaRPr lang="en-US"/>
          </a:p>
        </p:txBody>
      </p:sp>
    </p:spTree>
    <p:extLst>
      <p:ext uri="{BB962C8B-B14F-4D97-AF65-F5344CB8AC3E}">
        <p14:creationId xmlns:p14="http://schemas.microsoft.com/office/powerpoint/2010/main" val="227452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12</a:t>
            </a:fld>
            <a:endParaRPr lang="en-US"/>
          </a:p>
        </p:txBody>
      </p:sp>
    </p:spTree>
    <p:extLst>
      <p:ext uri="{BB962C8B-B14F-4D97-AF65-F5344CB8AC3E}">
        <p14:creationId xmlns:p14="http://schemas.microsoft.com/office/powerpoint/2010/main" val="377653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13</a:t>
            </a:fld>
            <a:endParaRPr lang="en-US"/>
          </a:p>
        </p:txBody>
      </p:sp>
    </p:spTree>
    <p:extLst>
      <p:ext uri="{BB962C8B-B14F-4D97-AF65-F5344CB8AC3E}">
        <p14:creationId xmlns:p14="http://schemas.microsoft.com/office/powerpoint/2010/main" val="149675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14</a:t>
            </a:fld>
            <a:endParaRPr lang="en-US"/>
          </a:p>
        </p:txBody>
      </p:sp>
    </p:spTree>
    <p:extLst>
      <p:ext uri="{BB962C8B-B14F-4D97-AF65-F5344CB8AC3E}">
        <p14:creationId xmlns:p14="http://schemas.microsoft.com/office/powerpoint/2010/main" val="20674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15</a:t>
            </a:fld>
            <a:endParaRPr lang="en-US"/>
          </a:p>
        </p:txBody>
      </p:sp>
    </p:spTree>
    <p:extLst>
      <p:ext uri="{BB962C8B-B14F-4D97-AF65-F5344CB8AC3E}">
        <p14:creationId xmlns:p14="http://schemas.microsoft.com/office/powerpoint/2010/main" val="129735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nemsis.org/state-data-managers/state-map-v3/michigan/" TargetMode="Externa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hyperlink" Target="https://www.nemsqa.org/nemsqa-measur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2818" b="32818"/>
          <a:stretch>
            <a:fillRect/>
          </a:stretch>
        </p:blipFill>
        <p:spPr>
          <a:xfrm>
            <a:off x="0" y="6123688"/>
            <a:ext cx="18288000" cy="4163312"/>
          </a:xfrm>
          <a:prstGeom prst="rect">
            <a:avLst/>
          </a:prstGeom>
        </p:spPr>
      </p:pic>
      <p:pic>
        <p:nvPicPr>
          <p:cNvPr id="3" name="Picture 3"/>
          <p:cNvPicPr>
            <a:picLocks noChangeAspect="1"/>
          </p:cNvPicPr>
          <p:nvPr/>
        </p:nvPicPr>
        <p:blipFill>
          <a:blip r:embed="rId3"/>
          <a:srcRect/>
          <a:stretch>
            <a:fillRect/>
          </a:stretch>
        </p:blipFill>
        <p:spPr>
          <a:xfrm>
            <a:off x="656125" y="6481413"/>
            <a:ext cx="2227826" cy="2227826"/>
          </a:xfrm>
          <a:prstGeom prst="rect">
            <a:avLst/>
          </a:prstGeom>
        </p:spPr>
      </p:pic>
      <p:sp>
        <p:nvSpPr>
          <p:cNvPr id="4" name="TextBox 4"/>
          <p:cNvSpPr txBox="1"/>
          <p:nvPr/>
        </p:nvSpPr>
        <p:spPr>
          <a:xfrm>
            <a:off x="1028700" y="2876550"/>
            <a:ext cx="15622373" cy="1398460"/>
          </a:xfrm>
          <a:prstGeom prst="rect">
            <a:avLst/>
          </a:prstGeom>
        </p:spPr>
        <p:txBody>
          <a:bodyPr lIns="0" tIns="0" rIns="0" bIns="0" rtlCol="0" anchor="t">
            <a:spAutoFit/>
          </a:bodyPr>
          <a:lstStyle/>
          <a:p>
            <a:pPr>
              <a:lnSpc>
                <a:spcPts val="11880"/>
              </a:lnSpc>
            </a:pPr>
            <a:r>
              <a:rPr lang="en-US" sz="9900" dirty="0">
                <a:solidFill>
                  <a:srgbClr val="FFFFFF"/>
                </a:solidFill>
                <a:latin typeface="Barlow Medium"/>
              </a:rPr>
              <a:t>NEMSQA Learning Session 4</a:t>
            </a:r>
          </a:p>
        </p:txBody>
      </p:sp>
      <p:sp>
        <p:nvSpPr>
          <p:cNvPr id="5" name="TextBox 5"/>
          <p:cNvSpPr txBox="1"/>
          <p:nvPr/>
        </p:nvSpPr>
        <p:spPr>
          <a:xfrm>
            <a:off x="1028700" y="906542"/>
            <a:ext cx="8462244" cy="533400"/>
          </a:xfrm>
          <a:prstGeom prst="rect">
            <a:avLst/>
          </a:prstGeom>
        </p:spPr>
        <p:txBody>
          <a:bodyPr lIns="0" tIns="0" rIns="0" bIns="0" rtlCol="0" anchor="t">
            <a:spAutoFit/>
          </a:bodyPr>
          <a:lstStyle/>
          <a:p>
            <a:pPr marL="0" lvl="0" indent="0">
              <a:lnSpc>
                <a:spcPts val="4200"/>
              </a:lnSpc>
              <a:spcBef>
                <a:spcPct val="0"/>
              </a:spcBef>
            </a:pPr>
            <a:r>
              <a:rPr lang="en-US" sz="3000">
                <a:solidFill>
                  <a:srgbClr val="FFFFFF"/>
                </a:solidFill>
                <a:latin typeface="Barlow Medium"/>
              </a:rPr>
              <a:t>HRSA Flex EMS Supplemental Grant Project</a:t>
            </a:r>
          </a:p>
        </p:txBody>
      </p:sp>
      <p:sp>
        <p:nvSpPr>
          <p:cNvPr id="6" name="TextBox 6"/>
          <p:cNvSpPr txBox="1"/>
          <p:nvPr/>
        </p:nvSpPr>
        <p:spPr>
          <a:xfrm>
            <a:off x="11260856" y="955146"/>
            <a:ext cx="5998444" cy="480901"/>
          </a:xfrm>
          <a:prstGeom prst="rect">
            <a:avLst/>
          </a:prstGeom>
        </p:spPr>
        <p:txBody>
          <a:bodyPr lIns="0" tIns="0" rIns="0" bIns="0" rtlCol="0" anchor="t">
            <a:spAutoFit/>
          </a:bodyPr>
          <a:lstStyle/>
          <a:p>
            <a:pPr algn="r">
              <a:lnSpc>
                <a:spcPts val="4200"/>
              </a:lnSpc>
            </a:pPr>
            <a:r>
              <a:rPr lang="en-US" sz="3000" dirty="0">
                <a:solidFill>
                  <a:srgbClr val="FFFFFF"/>
                </a:solidFill>
                <a:latin typeface="Barlow Medium"/>
              </a:rPr>
              <a:t>March 23,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5C5D5B5-7DB8-4858-0EB0-221099873936}"/>
              </a:ext>
            </a:extLst>
          </p:cNvPr>
          <p:cNvSpPr txBox="1"/>
          <p:nvPr/>
        </p:nvSpPr>
        <p:spPr>
          <a:xfrm>
            <a:off x="304800" y="266700"/>
            <a:ext cx="4756880" cy="461665"/>
          </a:xfrm>
          <a:prstGeom prst="rect">
            <a:avLst/>
          </a:prstGeom>
          <a:noFill/>
        </p:spPr>
        <p:txBody>
          <a:bodyPr wrap="none" rtlCol="0">
            <a:spAutoFit/>
          </a:bodyPr>
          <a:lstStyle/>
          <a:p>
            <a:r>
              <a:rPr lang="en-US" sz="2400" b="1" dirty="0"/>
              <a:t>ESO: Trauma 01 and Trauma 03 Pain</a:t>
            </a:r>
          </a:p>
        </p:txBody>
      </p:sp>
      <p:pic>
        <p:nvPicPr>
          <p:cNvPr id="4" name="Picture 3" descr="Graphical user interface, application, table&#10;&#10;Description automatically generated">
            <a:extLst>
              <a:ext uri="{FF2B5EF4-FFF2-40B4-BE49-F238E27FC236}">
                <a16:creationId xmlns:a16="http://schemas.microsoft.com/office/drawing/2014/main" id="{25FB4946-4934-06B8-4035-21084B5E9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5674"/>
            <a:ext cx="18288000" cy="8313697"/>
          </a:xfrm>
          <a:prstGeom prst="rect">
            <a:avLst/>
          </a:prstGeom>
        </p:spPr>
      </p:pic>
    </p:spTree>
    <p:extLst>
      <p:ext uri="{BB962C8B-B14F-4D97-AF65-F5344CB8AC3E}">
        <p14:creationId xmlns:p14="http://schemas.microsoft.com/office/powerpoint/2010/main" val="202453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5C5D5B5-7DB8-4858-0EB0-221099873936}"/>
              </a:ext>
            </a:extLst>
          </p:cNvPr>
          <p:cNvSpPr txBox="1"/>
          <p:nvPr/>
        </p:nvSpPr>
        <p:spPr>
          <a:xfrm>
            <a:off x="304800" y="266700"/>
            <a:ext cx="5011949" cy="461665"/>
          </a:xfrm>
          <a:prstGeom prst="rect">
            <a:avLst/>
          </a:prstGeom>
          <a:noFill/>
        </p:spPr>
        <p:txBody>
          <a:bodyPr wrap="none" rtlCol="0">
            <a:spAutoFit/>
          </a:bodyPr>
          <a:lstStyle/>
          <a:p>
            <a:r>
              <a:rPr lang="en-US" sz="2400" b="1" dirty="0"/>
              <a:t>Elite: Trauma 01 and Trauma 03 Injury</a:t>
            </a:r>
          </a:p>
        </p:txBody>
      </p:sp>
      <p:pic>
        <p:nvPicPr>
          <p:cNvPr id="3" name="Picture 2" descr="Graphical user interface, application&#10;&#10;Description automatically generated">
            <a:extLst>
              <a:ext uri="{FF2B5EF4-FFF2-40B4-BE49-F238E27FC236}">
                <a16:creationId xmlns:a16="http://schemas.microsoft.com/office/drawing/2014/main" id="{C36AF831-725D-5E75-61C6-DCB85F4BF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66" y="977627"/>
            <a:ext cx="18101266" cy="8231027"/>
          </a:xfrm>
          <a:prstGeom prst="rect">
            <a:avLst/>
          </a:prstGeom>
        </p:spPr>
      </p:pic>
      <p:cxnSp>
        <p:nvCxnSpPr>
          <p:cNvPr id="5" name="Straight Arrow Connector 4">
            <a:extLst>
              <a:ext uri="{FF2B5EF4-FFF2-40B4-BE49-F238E27FC236}">
                <a16:creationId xmlns:a16="http://schemas.microsoft.com/office/drawing/2014/main" id="{C5D1A676-D7CB-6FF5-3B30-7C7E8423701C}"/>
              </a:ext>
            </a:extLst>
          </p:cNvPr>
          <p:cNvCxnSpPr>
            <a:cxnSpLocks/>
          </p:cNvCxnSpPr>
          <p:nvPr/>
        </p:nvCxnSpPr>
        <p:spPr>
          <a:xfrm>
            <a:off x="7939621" y="3314700"/>
            <a:ext cx="1204379"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8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5C5D5B5-7DB8-4858-0EB0-221099873936}"/>
              </a:ext>
            </a:extLst>
          </p:cNvPr>
          <p:cNvSpPr txBox="1"/>
          <p:nvPr/>
        </p:nvSpPr>
        <p:spPr>
          <a:xfrm>
            <a:off x="304800" y="266700"/>
            <a:ext cx="4953407" cy="461665"/>
          </a:xfrm>
          <a:prstGeom prst="rect">
            <a:avLst/>
          </a:prstGeom>
          <a:noFill/>
        </p:spPr>
        <p:txBody>
          <a:bodyPr wrap="none" rtlCol="0">
            <a:spAutoFit/>
          </a:bodyPr>
          <a:lstStyle/>
          <a:p>
            <a:r>
              <a:rPr lang="en-US" sz="2400" b="1" dirty="0"/>
              <a:t>ESO: Trauma 01 and Trauma 03 Injury</a:t>
            </a:r>
          </a:p>
        </p:txBody>
      </p:sp>
      <p:pic>
        <p:nvPicPr>
          <p:cNvPr id="4" name="Picture 3" descr="Graphical user interface, text, table, email&#10;&#10;Description automatically generated">
            <a:extLst>
              <a:ext uri="{FF2B5EF4-FFF2-40B4-BE49-F238E27FC236}">
                <a16:creationId xmlns:a16="http://schemas.microsoft.com/office/drawing/2014/main" id="{779CCE9F-B6C0-4CB8-C34F-23DD00F46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4" y="985256"/>
            <a:ext cx="18138131" cy="8577843"/>
          </a:xfrm>
          <a:prstGeom prst="rect">
            <a:avLst/>
          </a:prstGeom>
        </p:spPr>
      </p:pic>
    </p:spTree>
    <p:extLst>
      <p:ext uri="{BB962C8B-B14F-4D97-AF65-F5344CB8AC3E}">
        <p14:creationId xmlns:p14="http://schemas.microsoft.com/office/powerpoint/2010/main" val="104687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5C5D5B5-7DB8-4858-0EB0-221099873936}"/>
              </a:ext>
            </a:extLst>
          </p:cNvPr>
          <p:cNvSpPr txBox="1"/>
          <p:nvPr/>
        </p:nvSpPr>
        <p:spPr>
          <a:xfrm>
            <a:off x="304800" y="266700"/>
            <a:ext cx="4839082" cy="461665"/>
          </a:xfrm>
          <a:prstGeom prst="rect">
            <a:avLst/>
          </a:prstGeom>
          <a:noFill/>
        </p:spPr>
        <p:txBody>
          <a:bodyPr wrap="none" rtlCol="0">
            <a:spAutoFit/>
          </a:bodyPr>
          <a:lstStyle/>
          <a:p>
            <a:r>
              <a:rPr lang="en-US" sz="2400" b="1" dirty="0"/>
              <a:t>Elite: Trauma 01 and Trauma 03 GCS </a:t>
            </a:r>
          </a:p>
        </p:txBody>
      </p:sp>
      <p:pic>
        <p:nvPicPr>
          <p:cNvPr id="3" name="Picture 2" descr="Graphical user interface&#10;&#10;Description automatically generated">
            <a:extLst>
              <a:ext uri="{FF2B5EF4-FFF2-40B4-BE49-F238E27FC236}">
                <a16:creationId xmlns:a16="http://schemas.microsoft.com/office/drawing/2014/main" id="{0C25C332-5D85-F0F4-AAC7-2AD8E5900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0" y="999546"/>
            <a:ext cx="18119079" cy="8868354"/>
          </a:xfrm>
          <a:prstGeom prst="rect">
            <a:avLst/>
          </a:prstGeom>
        </p:spPr>
      </p:pic>
    </p:spTree>
    <p:extLst>
      <p:ext uri="{BB962C8B-B14F-4D97-AF65-F5344CB8AC3E}">
        <p14:creationId xmlns:p14="http://schemas.microsoft.com/office/powerpoint/2010/main" val="348143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5C5D5B5-7DB8-4858-0EB0-221099873936}"/>
              </a:ext>
            </a:extLst>
          </p:cNvPr>
          <p:cNvSpPr txBox="1"/>
          <p:nvPr/>
        </p:nvSpPr>
        <p:spPr>
          <a:xfrm>
            <a:off x="304800" y="266700"/>
            <a:ext cx="4982005" cy="461665"/>
          </a:xfrm>
          <a:prstGeom prst="rect">
            <a:avLst/>
          </a:prstGeom>
          <a:noFill/>
        </p:spPr>
        <p:txBody>
          <a:bodyPr wrap="none" rtlCol="0">
            <a:spAutoFit/>
          </a:bodyPr>
          <a:lstStyle/>
          <a:p>
            <a:r>
              <a:rPr lang="en-US" sz="2400" b="1" dirty="0"/>
              <a:t>Elite: Trauma 01 and Trauma 03 AVPU</a:t>
            </a:r>
          </a:p>
        </p:txBody>
      </p:sp>
      <p:pic>
        <p:nvPicPr>
          <p:cNvPr id="4" name="Picture 3" descr="Graphical user interface, text, application, email&#10;&#10;Description automatically generated">
            <a:extLst>
              <a:ext uri="{FF2B5EF4-FFF2-40B4-BE49-F238E27FC236}">
                <a16:creationId xmlns:a16="http://schemas.microsoft.com/office/drawing/2014/main" id="{DE555223-5703-D3CA-A422-ED8AC540E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28125"/>
            <a:ext cx="18288000" cy="8992175"/>
          </a:xfrm>
          <a:prstGeom prst="rect">
            <a:avLst/>
          </a:prstGeom>
        </p:spPr>
      </p:pic>
    </p:spTree>
    <p:extLst>
      <p:ext uri="{BB962C8B-B14F-4D97-AF65-F5344CB8AC3E}">
        <p14:creationId xmlns:p14="http://schemas.microsoft.com/office/powerpoint/2010/main" val="32082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5C5D5B5-7DB8-4858-0EB0-221099873936}"/>
              </a:ext>
            </a:extLst>
          </p:cNvPr>
          <p:cNvSpPr txBox="1"/>
          <p:nvPr/>
        </p:nvSpPr>
        <p:spPr>
          <a:xfrm>
            <a:off x="304800" y="266700"/>
            <a:ext cx="4711611" cy="461665"/>
          </a:xfrm>
          <a:prstGeom prst="rect">
            <a:avLst/>
          </a:prstGeom>
          <a:noFill/>
        </p:spPr>
        <p:txBody>
          <a:bodyPr wrap="none" rtlCol="0">
            <a:spAutoFit/>
          </a:bodyPr>
          <a:lstStyle/>
          <a:p>
            <a:r>
              <a:rPr lang="en-US" sz="2400" b="1" dirty="0"/>
              <a:t>ESO: Trauma 01 and Trauma 03 GCS</a:t>
            </a:r>
          </a:p>
        </p:txBody>
      </p:sp>
      <p:pic>
        <p:nvPicPr>
          <p:cNvPr id="3" name="Picture 2" descr="Graphical user interface, application&#10;&#10;Description automatically generated">
            <a:extLst>
              <a:ext uri="{FF2B5EF4-FFF2-40B4-BE49-F238E27FC236}">
                <a16:creationId xmlns:a16="http://schemas.microsoft.com/office/drawing/2014/main" id="{80B5AD83-DD73-12EB-49B7-B19AA6F6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6204"/>
            <a:ext cx="18287999" cy="8673096"/>
          </a:xfrm>
          <a:prstGeom prst="rect">
            <a:avLst/>
          </a:prstGeom>
        </p:spPr>
      </p:pic>
    </p:spTree>
    <p:extLst>
      <p:ext uri="{BB962C8B-B14F-4D97-AF65-F5344CB8AC3E}">
        <p14:creationId xmlns:p14="http://schemas.microsoft.com/office/powerpoint/2010/main" val="3913920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5C5D5B5-7DB8-4858-0EB0-221099873936}"/>
              </a:ext>
            </a:extLst>
          </p:cNvPr>
          <p:cNvSpPr txBox="1"/>
          <p:nvPr/>
        </p:nvSpPr>
        <p:spPr>
          <a:xfrm>
            <a:off x="304800" y="266700"/>
            <a:ext cx="4923464" cy="461665"/>
          </a:xfrm>
          <a:prstGeom prst="rect">
            <a:avLst/>
          </a:prstGeom>
          <a:noFill/>
        </p:spPr>
        <p:txBody>
          <a:bodyPr wrap="none" rtlCol="0">
            <a:spAutoFit/>
          </a:bodyPr>
          <a:lstStyle/>
          <a:p>
            <a:r>
              <a:rPr lang="en-US" sz="2400" b="1" dirty="0"/>
              <a:t>ESO: Trauma 01 and Trauma 03 AVPU</a:t>
            </a:r>
          </a:p>
        </p:txBody>
      </p:sp>
      <p:pic>
        <p:nvPicPr>
          <p:cNvPr id="4" name="Picture 3" descr="Graphical user interface, application&#10;&#10;Description automatically generated">
            <a:extLst>
              <a:ext uri="{FF2B5EF4-FFF2-40B4-BE49-F238E27FC236}">
                <a16:creationId xmlns:a16="http://schemas.microsoft.com/office/drawing/2014/main" id="{4D643C94-B5D1-E618-66D2-7BA827D6E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2888"/>
            <a:ext cx="18288000" cy="8530211"/>
          </a:xfrm>
          <a:prstGeom prst="rect">
            <a:avLst/>
          </a:prstGeom>
        </p:spPr>
      </p:pic>
    </p:spTree>
    <p:extLst>
      <p:ext uri="{BB962C8B-B14F-4D97-AF65-F5344CB8AC3E}">
        <p14:creationId xmlns:p14="http://schemas.microsoft.com/office/powerpoint/2010/main" val="209069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76670" cy="6108277"/>
            <a:chOff x="0" y="0"/>
            <a:chExt cx="12635560" cy="8144369"/>
          </a:xfrm>
        </p:grpSpPr>
        <p:pic>
          <p:nvPicPr>
            <p:cNvPr id="3" name="Picture 3" descr="Angled shot of pen on a graph"/>
            <p:cNvPicPr>
              <a:picLocks noChangeAspect="1"/>
            </p:cNvPicPr>
            <p:nvPr/>
          </p:nvPicPr>
          <p:blipFill>
            <a:blip r:embed="rId2" cstate="print">
              <a:extLst>
                <a:ext uri="{28A0092B-C50C-407E-A947-70E740481C1C}">
                  <a14:useLocalDpi xmlns:a14="http://schemas.microsoft.com/office/drawing/2010/main" val="0"/>
                </a:ext>
              </a:extLst>
            </a:blip>
            <a:srcRect t="1723" b="1723"/>
            <a:stretch/>
          </p:blipFill>
          <p:spPr>
            <a:xfrm>
              <a:off x="0" y="0"/>
              <a:ext cx="12635560" cy="8144369"/>
            </a:xfrm>
            <a:prstGeom prst="rect">
              <a:avLst/>
            </a:prstGeom>
          </p:spPr>
        </p:pic>
      </p:grpSp>
      <p:sp>
        <p:nvSpPr>
          <p:cNvPr id="4" name="AutoShape 4"/>
          <p:cNvSpPr/>
          <p:nvPr/>
        </p:nvSpPr>
        <p:spPr>
          <a:xfrm>
            <a:off x="0" y="6108277"/>
            <a:ext cx="9476670" cy="4178723"/>
          </a:xfrm>
          <a:prstGeom prst="rect">
            <a:avLst/>
          </a:prstGeom>
          <a:solidFill>
            <a:srgbClr val="3E6913"/>
          </a:solidFill>
        </p:spPr>
      </p:sp>
      <p:sp>
        <p:nvSpPr>
          <p:cNvPr id="5" name="TextBox 5"/>
          <p:cNvSpPr txBox="1"/>
          <p:nvPr/>
        </p:nvSpPr>
        <p:spPr>
          <a:xfrm>
            <a:off x="10196542" y="2095500"/>
            <a:ext cx="7558058" cy="7489230"/>
          </a:xfrm>
          <a:prstGeom prst="rect">
            <a:avLst/>
          </a:prstGeom>
        </p:spPr>
        <p:txBody>
          <a:bodyPr wrap="square" lIns="0" tIns="0" rIns="0" bIns="0" rtlCol="0" anchor="t">
            <a:spAutoFit/>
          </a:bodyPr>
          <a:lstStyle/>
          <a:p>
            <a:pPr>
              <a:lnSpc>
                <a:spcPts val="3762"/>
              </a:lnSpc>
            </a:pPr>
            <a:endParaRPr dirty="0"/>
          </a:p>
          <a:p>
            <a:pPr>
              <a:lnSpc>
                <a:spcPts val="4672"/>
              </a:lnSpc>
            </a:pPr>
            <a:r>
              <a:rPr lang="en-US" sz="3593" dirty="0">
                <a:solidFill>
                  <a:srgbClr val="000000"/>
                </a:solidFill>
                <a:latin typeface="Barlow Light Bold"/>
              </a:rPr>
              <a:t>What are the similarities and differences between the trauma 01 and trauma 03 NEMSQA measure?</a:t>
            </a:r>
          </a:p>
          <a:p>
            <a:pPr>
              <a:lnSpc>
                <a:spcPts val="4672"/>
              </a:lnSpc>
            </a:pPr>
            <a:endParaRPr lang="en-US" sz="3593" dirty="0">
              <a:solidFill>
                <a:srgbClr val="000000"/>
              </a:solidFill>
              <a:latin typeface="Barlow Light Bold"/>
            </a:endParaRPr>
          </a:p>
          <a:p>
            <a:pPr>
              <a:lnSpc>
                <a:spcPts val="4672"/>
              </a:lnSpc>
            </a:pPr>
            <a:r>
              <a:rPr lang="en-US" sz="3593" dirty="0">
                <a:solidFill>
                  <a:srgbClr val="000000"/>
                </a:solidFill>
                <a:latin typeface="Barlow Light Bold"/>
              </a:rPr>
              <a:t>Is this a BLS or ALS service level measurement?</a:t>
            </a: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p:txBody>
      </p:sp>
      <p:sp>
        <p:nvSpPr>
          <p:cNvPr id="6" name="TextBox 6"/>
          <p:cNvSpPr txBox="1"/>
          <p:nvPr/>
        </p:nvSpPr>
        <p:spPr>
          <a:xfrm>
            <a:off x="9477870" y="419100"/>
            <a:ext cx="8140766" cy="940001"/>
          </a:xfrm>
          <a:prstGeom prst="rect">
            <a:avLst/>
          </a:prstGeom>
        </p:spPr>
        <p:txBody>
          <a:bodyPr lIns="0" tIns="0" rIns="0" bIns="0" rtlCol="0" anchor="t">
            <a:spAutoFit/>
          </a:bodyPr>
          <a:lstStyle/>
          <a:p>
            <a:pPr algn="ctr">
              <a:lnSpc>
                <a:spcPts val="7979"/>
              </a:lnSpc>
            </a:pPr>
            <a:r>
              <a:rPr lang="en-US" sz="6649" dirty="0">
                <a:solidFill>
                  <a:srgbClr val="000000"/>
                </a:solidFill>
                <a:latin typeface="Barlow Medium"/>
              </a:rPr>
              <a:t>Let’s Review</a:t>
            </a:r>
          </a:p>
        </p:txBody>
      </p:sp>
    </p:spTree>
    <p:extLst>
      <p:ext uri="{BB962C8B-B14F-4D97-AF65-F5344CB8AC3E}">
        <p14:creationId xmlns:p14="http://schemas.microsoft.com/office/powerpoint/2010/main" val="32870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509" r="26509"/>
          <a:stretch>
            <a:fillRect/>
          </a:stretch>
        </p:blipFill>
        <p:spPr>
          <a:xfrm>
            <a:off x="9144000" y="0"/>
            <a:ext cx="7254090" cy="10287000"/>
          </a:xfrm>
          <a:prstGeom prst="rect">
            <a:avLst/>
          </a:prstGeom>
        </p:spPr>
      </p:pic>
      <p:sp>
        <p:nvSpPr>
          <p:cNvPr id="3" name="AutoShape 3"/>
          <p:cNvSpPr/>
          <p:nvPr/>
        </p:nvSpPr>
        <p:spPr>
          <a:xfrm>
            <a:off x="16398090" y="0"/>
            <a:ext cx="1889910" cy="10287000"/>
          </a:xfrm>
          <a:prstGeom prst="rect">
            <a:avLst/>
          </a:prstGeom>
          <a:solidFill>
            <a:srgbClr val="F1F1F1"/>
          </a:solidFill>
        </p:spPr>
      </p:sp>
      <p:sp>
        <p:nvSpPr>
          <p:cNvPr id="4" name="TextBox 4"/>
          <p:cNvSpPr txBox="1"/>
          <p:nvPr/>
        </p:nvSpPr>
        <p:spPr>
          <a:xfrm>
            <a:off x="518269" y="1905693"/>
            <a:ext cx="8108009" cy="4864922"/>
          </a:xfrm>
          <a:prstGeom prst="rect">
            <a:avLst/>
          </a:prstGeom>
        </p:spPr>
        <p:txBody>
          <a:bodyPr lIns="0" tIns="0" rIns="0" bIns="0" rtlCol="0" anchor="t">
            <a:spAutoFit/>
          </a:bodyPr>
          <a:lstStyle/>
          <a:p>
            <a:pPr>
              <a:lnSpc>
                <a:spcPts val="4783"/>
              </a:lnSpc>
            </a:pPr>
            <a:r>
              <a:rPr lang="en-US" sz="3679" dirty="0">
                <a:solidFill>
                  <a:srgbClr val="FFFFFF"/>
                </a:solidFill>
                <a:latin typeface="Barlow Light"/>
              </a:rPr>
              <a:t>How can we improve the gaps in our data reporting?</a:t>
            </a:r>
          </a:p>
          <a:p>
            <a:pPr>
              <a:lnSpc>
                <a:spcPts val="4783"/>
              </a:lnSpc>
            </a:pPr>
            <a:endParaRPr lang="en-US" sz="3679" dirty="0">
              <a:solidFill>
                <a:srgbClr val="FFFFFF"/>
              </a:solidFill>
              <a:latin typeface="Barlow Light"/>
            </a:endParaRPr>
          </a:p>
          <a:p>
            <a:pPr marL="794364" lvl="1" indent="-397182">
              <a:lnSpc>
                <a:spcPts val="4783"/>
              </a:lnSpc>
              <a:buFont typeface="Arial"/>
              <a:buChar char="•"/>
            </a:pPr>
            <a:r>
              <a:rPr lang="en-US" sz="3679" dirty="0">
                <a:solidFill>
                  <a:srgbClr val="FFFFFF"/>
                </a:solidFill>
                <a:latin typeface="Barlow Light"/>
              </a:rPr>
              <a:t>Identify the data gap (s)</a:t>
            </a:r>
          </a:p>
          <a:p>
            <a:pPr>
              <a:lnSpc>
                <a:spcPts val="4783"/>
              </a:lnSpc>
            </a:pPr>
            <a:endParaRPr lang="en-US" sz="3679" dirty="0">
              <a:solidFill>
                <a:srgbClr val="FFFFFF"/>
              </a:solidFill>
              <a:latin typeface="Barlow Light"/>
            </a:endParaRPr>
          </a:p>
          <a:p>
            <a:pPr marL="794364" lvl="1" indent="-397182">
              <a:lnSpc>
                <a:spcPts val="4783"/>
              </a:lnSpc>
              <a:buFont typeface="Arial"/>
              <a:buChar char="•"/>
            </a:pPr>
            <a:r>
              <a:rPr lang="en-US" sz="3679" dirty="0">
                <a:solidFill>
                  <a:srgbClr val="FFFFFF"/>
                </a:solidFill>
                <a:latin typeface="Barlow Light"/>
              </a:rPr>
              <a:t>Discover what's causing the gap</a:t>
            </a:r>
          </a:p>
          <a:p>
            <a:pPr>
              <a:lnSpc>
                <a:spcPts val="4783"/>
              </a:lnSpc>
            </a:pPr>
            <a:endParaRPr lang="en-US" sz="3679" dirty="0">
              <a:solidFill>
                <a:srgbClr val="FFFFFF"/>
              </a:solidFill>
              <a:latin typeface="Barlow Light"/>
            </a:endParaRPr>
          </a:p>
          <a:p>
            <a:pPr marL="794364" lvl="1" indent="-397182">
              <a:lnSpc>
                <a:spcPts val="4783"/>
              </a:lnSpc>
              <a:buFont typeface="Arial"/>
              <a:buChar char="•"/>
            </a:pPr>
            <a:r>
              <a:rPr lang="en-US" sz="3679" dirty="0">
                <a:solidFill>
                  <a:srgbClr val="FFFFFF"/>
                </a:solidFill>
                <a:latin typeface="Barlow Light"/>
              </a:rPr>
              <a:t>Implement the solution over time </a:t>
            </a:r>
          </a:p>
        </p:txBody>
      </p:sp>
      <p:sp>
        <p:nvSpPr>
          <p:cNvPr id="5" name="TextBox 5"/>
          <p:cNvSpPr txBox="1"/>
          <p:nvPr/>
        </p:nvSpPr>
        <p:spPr>
          <a:xfrm>
            <a:off x="793116" y="290513"/>
            <a:ext cx="6527368" cy="1466850"/>
          </a:xfrm>
          <a:prstGeom prst="rect">
            <a:avLst/>
          </a:prstGeom>
        </p:spPr>
        <p:txBody>
          <a:bodyPr lIns="0" tIns="0" rIns="0" bIns="0" rtlCol="0" anchor="t">
            <a:spAutoFit/>
          </a:bodyPr>
          <a:lstStyle/>
          <a:p>
            <a:pPr>
              <a:lnSpc>
                <a:spcPts val="11519"/>
              </a:lnSpc>
            </a:pPr>
            <a:r>
              <a:rPr lang="en-US" sz="9600">
                <a:solidFill>
                  <a:srgbClr val="FFFFFF"/>
                </a:solidFill>
                <a:latin typeface="Barlow Medium"/>
              </a:rPr>
              <a:t>Conclusion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741" b="5741"/>
          <a:stretch>
            <a:fillRect/>
          </a:stretch>
        </p:blipFill>
        <p:spPr>
          <a:xfrm>
            <a:off x="0" y="5143500"/>
            <a:ext cx="8721521" cy="5143500"/>
          </a:xfrm>
          <a:prstGeom prst="rect">
            <a:avLst/>
          </a:prstGeom>
        </p:spPr>
      </p:pic>
      <p:sp>
        <p:nvSpPr>
          <p:cNvPr id="3" name="AutoShape 3"/>
          <p:cNvSpPr/>
          <p:nvPr/>
        </p:nvSpPr>
        <p:spPr>
          <a:xfrm>
            <a:off x="0" y="0"/>
            <a:ext cx="8721521" cy="5143500"/>
          </a:xfrm>
          <a:prstGeom prst="rect">
            <a:avLst/>
          </a:prstGeom>
          <a:solidFill>
            <a:srgbClr val="3E6913"/>
          </a:solidFill>
        </p:spPr>
      </p:sp>
      <p:sp>
        <p:nvSpPr>
          <p:cNvPr id="4" name="TextBox 4"/>
          <p:cNvSpPr txBox="1"/>
          <p:nvPr/>
        </p:nvSpPr>
        <p:spPr>
          <a:xfrm>
            <a:off x="1028700" y="1833563"/>
            <a:ext cx="6527368" cy="1466850"/>
          </a:xfrm>
          <a:prstGeom prst="rect">
            <a:avLst/>
          </a:prstGeom>
        </p:spPr>
        <p:txBody>
          <a:bodyPr lIns="0" tIns="0" rIns="0" bIns="0" rtlCol="0" anchor="t">
            <a:spAutoFit/>
          </a:bodyPr>
          <a:lstStyle/>
          <a:p>
            <a:pPr>
              <a:lnSpc>
                <a:spcPts val="11519"/>
              </a:lnSpc>
            </a:pPr>
            <a:r>
              <a:rPr lang="en-US" sz="9600">
                <a:solidFill>
                  <a:srgbClr val="FFFFFF"/>
                </a:solidFill>
                <a:latin typeface="Barlow Medium"/>
              </a:rPr>
              <a:t>References</a:t>
            </a:r>
          </a:p>
        </p:txBody>
      </p:sp>
      <p:grpSp>
        <p:nvGrpSpPr>
          <p:cNvPr id="5" name="Group 5"/>
          <p:cNvGrpSpPr/>
          <p:nvPr/>
        </p:nvGrpSpPr>
        <p:grpSpPr>
          <a:xfrm>
            <a:off x="9432962" y="759055"/>
            <a:ext cx="7644133" cy="2241550"/>
            <a:chOff x="0" y="0"/>
            <a:chExt cx="10192178" cy="2988734"/>
          </a:xfrm>
        </p:grpSpPr>
        <p:sp>
          <p:nvSpPr>
            <p:cNvPr id="6" name="TextBox 6"/>
            <p:cNvSpPr txBox="1"/>
            <p:nvPr/>
          </p:nvSpPr>
          <p:spPr>
            <a:xfrm>
              <a:off x="1489020" y="-47625"/>
              <a:ext cx="8703157" cy="3036359"/>
            </a:xfrm>
            <a:prstGeom prst="rect">
              <a:avLst/>
            </a:prstGeom>
          </p:spPr>
          <p:txBody>
            <a:bodyPr lIns="0" tIns="0" rIns="0" bIns="0" rtlCol="0" anchor="t">
              <a:spAutoFit/>
            </a:bodyPr>
            <a:lstStyle/>
            <a:p>
              <a:pPr>
                <a:lnSpc>
                  <a:spcPts val="4549"/>
                </a:lnSpc>
              </a:pPr>
              <a:r>
                <a:rPr lang="en-US" sz="3499" dirty="0">
                  <a:solidFill>
                    <a:srgbClr val="000000"/>
                  </a:solidFill>
                  <a:latin typeface="Barlow Light Bold"/>
                </a:rPr>
                <a:t>Michigan NEMSIS</a:t>
              </a:r>
            </a:p>
            <a:p>
              <a:pPr>
                <a:lnSpc>
                  <a:spcPts val="4549"/>
                </a:lnSpc>
              </a:pPr>
              <a:r>
                <a:rPr lang="en-US" sz="3499" u="sng" dirty="0">
                  <a:solidFill>
                    <a:srgbClr val="000000"/>
                  </a:solidFill>
                  <a:latin typeface="Barlow Light Bold"/>
                  <a:hlinkClick r:id="rId3" tooltip="https://nemsis.org/state-data-managers/state-map-v3/michigan/"/>
                </a:rPr>
                <a:t>https://nemsis.org/state-data-managers/state-map-v3/michigan/</a:t>
              </a:r>
            </a:p>
          </p:txBody>
        </p:sp>
        <p:sp>
          <p:nvSpPr>
            <p:cNvPr id="7" name="TextBox 7"/>
            <p:cNvSpPr txBox="1"/>
            <p:nvPr/>
          </p:nvSpPr>
          <p:spPr>
            <a:xfrm>
              <a:off x="0" y="17994"/>
              <a:ext cx="868110" cy="665833"/>
            </a:xfrm>
            <a:prstGeom prst="rect">
              <a:avLst/>
            </a:prstGeom>
          </p:spPr>
          <p:txBody>
            <a:bodyPr lIns="0" tIns="0" rIns="0" bIns="0" rtlCol="0" anchor="t">
              <a:spAutoFit/>
            </a:bodyPr>
            <a:lstStyle/>
            <a:p>
              <a:pPr>
                <a:lnSpc>
                  <a:spcPts val="4160"/>
                </a:lnSpc>
              </a:pPr>
              <a:r>
                <a:rPr lang="en-US" sz="3200" dirty="0">
                  <a:solidFill>
                    <a:srgbClr val="000000"/>
                  </a:solidFill>
                  <a:latin typeface="Barlow Medium"/>
                </a:rPr>
                <a:t>01</a:t>
              </a:r>
            </a:p>
          </p:txBody>
        </p:sp>
      </p:grpSp>
      <p:grpSp>
        <p:nvGrpSpPr>
          <p:cNvPr id="8" name="Group 8"/>
          <p:cNvGrpSpPr/>
          <p:nvPr/>
        </p:nvGrpSpPr>
        <p:grpSpPr>
          <a:xfrm>
            <a:off x="9428056" y="3508253"/>
            <a:ext cx="7649037" cy="2253822"/>
            <a:chOff x="-249481" y="-1734289"/>
            <a:chExt cx="10198717" cy="3005096"/>
          </a:xfrm>
        </p:grpSpPr>
        <p:sp>
          <p:nvSpPr>
            <p:cNvPr id="9" name="TextBox 9"/>
            <p:cNvSpPr txBox="1"/>
            <p:nvPr/>
          </p:nvSpPr>
          <p:spPr>
            <a:xfrm>
              <a:off x="1246079" y="-1734289"/>
              <a:ext cx="8703157" cy="3005096"/>
            </a:xfrm>
            <a:prstGeom prst="rect">
              <a:avLst/>
            </a:prstGeom>
          </p:spPr>
          <p:txBody>
            <a:bodyPr lIns="0" tIns="0" rIns="0" bIns="0" rtlCol="0" anchor="t">
              <a:spAutoFit/>
            </a:bodyPr>
            <a:lstStyle/>
            <a:p>
              <a:pPr>
                <a:lnSpc>
                  <a:spcPts val="4549"/>
                </a:lnSpc>
              </a:pPr>
              <a:r>
                <a:rPr lang="en-US" sz="3499" dirty="0">
                  <a:solidFill>
                    <a:srgbClr val="000000"/>
                  </a:solidFill>
                  <a:latin typeface="Barlow Light Bold"/>
                </a:rPr>
                <a:t>NEMSQA</a:t>
              </a:r>
            </a:p>
            <a:p>
              <a:pPr>
                <a:lnSpc>
                  <a:spcPts val="4549"/>
                </a:lnSpc>
              </a:pPr>
              <a:r>
                <a:rPr lang="en-US" sz="3499" u="sng" dirty="0">
                  <a:solidFill>
                    <a:srgbClr val="000000"/>
                  </a:solidFill>
                  <a:latin typeface="Barlow Light Bold"/>
                  <a:hlinkClick r:id="rId4" tooltip="https://www.nemsqa.org/nemsqa-measures"/>
                </a:rPr>
                <a:t>https://www.nemsqa.org/nemsqa-measures</a:t>
              </a:r>
            </a:p>
            <a:p>
              <a:pPr>
                <a:lnSpc>
                  <a:spcPts val="4549"/>
                </a:lnSpc>
              </a:pPr>
              <a:endParaRPr lang="en-US" sz="3499" u="sng" dirty="0">
                <a:solidFill>
                  <a:srgbClr val="000000"/>
                </a:solidFill>
                <a:latin typeface="Barlow Light Bold"/>
                <a:hlinkClick r:id="rId4" tooltip="https://www.nemsqa.org/nemsqa-measures"/>
              </a:endParaRPr>
            </a:p>
          </p:txBody>
        </p:sp>
        <p:sp>
          <p:nvSpPr>
            <p:cNvPr id="10" name="TextBox 10"/>
            <p:cNvSpPr txBox="1"/>
            <p:nvPr/>
          </p:nvSpPr>
          <p:spPr>
            <a:xfrm>
              <a:off x="-249481" y="-1701890"/>
              <a:ext cx="868109" cy="665833"/>
            </a:xfrm>
            <a:prstGeom prst="rect">
              <a:avLst/>
            </a:prstGeom>
          </p:spPr>
          <p:txBody>
            <a:bodyPr lIns="0" tIns="0" rIns="0" bIns="0" rtlCol="0" anchor="t">
              <a:spAutoFit/>
            </a:bodyPr>
            <a:lstStyle/>
            <a:p>
              <a:pPr>
                <a:lnSpc>
                  <a:spcPts val="4160"/>
                </a:lnSpc>
              </a:pPr>
              <a:r>
                <a:rPr lang="en-US" sz="3200" dirty="0">
                  <a:solidFill>
                    <a:srgbClr val="000000"/>
                  </a:solidFill>
                  <a:latin typeface="Barlow Medium"/>
                </a:rPr>
                <a:t>02</a:t>
              </a:r>
            </a:p>
          </p:txBody>
        </p:sp>
      </p:grpSp>
      <p:sp>
        <p:nvSpPr>
          <p:cNvPr id="11" name="TextBox 10">
            <a:extLst>
              <a:ext uri="{FF2B5EF4-FFF2-40B4-BE49-F238E27FC236}">
                <a16:creationId xmlns:a16="http://schemas.microsoft.com/office/drawing/2014/main" id="{E33E0F80-022E-0EF3-3729-3AE1E02BFAD8}"/>
              </a:ext>
            </a:extLst>
          </p:cNvPr>
          <p:cNvSpPr txBox="1"/>
          <p:nvPr/>
        </p:nvSpPr>
        <p:spPr>
          <a:xfrm>
            <a:off x="9428056" y="5762075"/>
            <a:ext cx="651082" cy="646331"/>
          </a:xfrm>
          <a:prstGeom prst="rect">
            <a:avLst/>
          </a:prstGeom>
          <a:noFill/>
        </p:spPr>
        <p:txBody>
          <a:bodyPr wrap="square" rtlCol="0">
            <a:spAutoFit/>
          </a:bodyPr>
          <a:lstStyle/>
          <a:p>
            <a:r>
              <a:rPr lang="en-US" sz="3600" dirty="0"/>
              <a:t>04</a:t>
            </a:r>
          </a:p>
        </p:txBody>
      </p:sp>
      <p:sp>
        <p:nvSpPr>
          <p:cNvPr id="12" name="TextBox 9">
            <a:extLst>
              <a:ext uri="{FF2B5EF4-FFF2-40B4-BE49-F238E27FC236}">
                <a16:creationId xmlns:a16="http://schemas.microsoft.com/office/drawing/2014/main" id="{FBAB1A06-2A7E-E2AF-A611-7C665C13777F}"/>
              </a:ext>
            </a:extLst>
          </p:cNvPr>
          <p:cNvSpPr txBox="1"/>
          <p:nvPr/>
        </p:nvSpPr>
        <p:spPr>
          <a:xfrm>
            <a:off x="10545712" y="5902759"/>
            <a:ext cx="6531381" cy="1099660"/>
          </a:xfrm>
          <a:prstGeom prst="rect">
            <a:avLst/>
          </a:prstGeom>
        </p:spPr>
        <p:txBody>
          <a:bodyPr wrap="square" lIns="0" tIns="0" rIns="0" bIns="0" rtlCol="0" anchor="t">
            <a:spAutoFit/>
          </a:bodyPr>
          <a:lstStyle/>
          <a:p>
            <a:pPr>
              <a:lnSpc>
                <a:spcPts val="4549"/>
              </a:lnSpc>
            </a:pPr>
            <a:r>
              <a:rPr lang="en-US" sz="3499" dirty="0">
                <a:solidFill>
                  <a:srgbClr val="000000"/>
                </a:solidFill>
                <a:latin typeface="Barlow Light Bold"/>
              </a:rPr>
              <a:t>ESO EHR </a:t>
            </a:r>
          </a:p>
          <a:p>
            <a:pPr>
              <a:lnSpc>
                <a:spcPts val="4549"/>
              </a:lnSpc>
            </a:pPr>
            <a:endParaRPr lang="en-US" sz="3499" u="sng" dirty="0">
              <a:solidFill>
                <a:srgbClr val="000000"/>
              </a:solidFill>
              <a:latin typeface="Barlow Light Bold"/>
              <a:hlinkClick r:id="rId4" tooltip="https://www.nemsqa.org/nemsqa-measures"/>
            </a:endParaRPr>
          </a:p>
        </p:txBody>
      </p:sp>
      <p:sp>
        <p:nvSpPr>
          <p:cNvPr id="13" name="TextBox 12">
            <a:extLst>
              <a:ext uri="{FF2B5EF4-FFF2-40B4-BE49-F238E27FC236}">
                <a16:creationId xmlns:a16="http://schemas.microsoft.com/office/drawing/2014/main" id="{B41FA2B0-7BFB-1552-6281-4B5E06975AA1}"/>
              </a:ext>
            </a:extLst>
          </p:cNvPr>
          <p:cNvSpPr txBox="1"/>
          <p:nvPr/>
        </p:nvSpPr>
        <p:spPr>
          <a:xfrm rot="10800000" flipV="1">
            <a:off x="9428056" y="7139103"/>
            <a:ext cx="1025321" cy="646331"/>
          </a:xfrm>
          <a:prstGeom prst="rect">
            <a:avLst/>
          </a:prstGeom>
          <a:noFill/>
        </p:spPr>
        <p:txBody>
          <a:bodyPr wrap="square" rtlCol="0">
            <a:spAutoFit/>
          </a:bodyPr>
          <a:lstStyle/>
          <a:p>
            <a:r>
              <a:rPr lang="en-US" sz="3600" dirty="0"/>
              <a:t>05</a:t>
            </a:r>
          </a:p>
        </p:txBody>
      </p:sp>
      <p:sp>
        <p:nvSpPr>
          <p:cNvPr id="14" name="TextBox 9">
            <a:extLst>
              <a:ext uri="{FF2B5EF4-FFF2-40B4-BE49-F238E27FC236}">
                <a16:creationId xmlns:a16="http://schemas.microsoft.com/office/drawing/2014/main" id="{0692BF7E-7D11-71B8-9934-2954BDB99BE0}"/>
              </a:ext>
            </a:extLst>
          </p:cNvPr>
          <p:cNvSpPr txBox="1"/>
          <p:nvPr/>
        </p:nvSpPr>
        <p:spPr>
          <a:xfrm>
            <a:off x="10473430" y="7173192"/>
            <a:ext cx="5803468" cy="1676741"/>
          </a:xfrm>
          <a:prstGeom prst="rect">
            <a:avLst/>
          </a:prstGeom>
        </p:spPr>
        <p:txBody>
          <a:bodyPr wrap="square" lIns="0" tIns="0" rIns="0" bIns="0" rtlCol="0" anchor="t">
            <a:spAutoFit/>
          </a:bodyPr>
          <a:lstStyle/>
          <a:p>
            <a:pPr>
              <a:lnSpc>
                <a:spcPts val="4549"/>
              </a:lnSpc>
            </a:pPr>
            <a:r>
              <a:rPr lang="en-US" sz="3499" dirty="0">
                <a:solidFill>
                  <a:srgbClr val="000000"/>
                </a:solidFill>
                <a:latin typeface="Barlow Light Bold"/>
              </a:rPr>
              <a:t>Image Trend Elite</a:t>
            </a:r>
          </a:p>
          <a:p>
            <a:pPr>
              <a:lnSpc>
                <a:spcPts val="4549"/>
              </a:lnSpc>
            </a:pPr>
            <a:endParaRPr lang="en-US" sz="3499" dirty="0">
              <a:solidFill>
                <a:srgbClr val="000000"/>
              </a:solidFill>
              <a:latin typeface="Barlow Light Bold"/>
            </a:endParaRPr>
          </a:p>
          <a:p>
            <a:pPr>
              <a:lnSpc>
                <a:spcPts val="4549"/>
              </a:lnSpc>
            </a:pPr>
            <a:endParaRPr lang="en-US" sz="3499" u="sng" dirty="0">
              <a:solidFill>
                <a:srgbClr val="000000"/>
              </a:solidFill>
              <a:latin typeface="Barlow Light Bold"/>
              <a:hlinkClick r:id="rId4" tooltip="https://www.nemsqa.org/nemsqa-measure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1671939"/>
            <a:ext cx="5511784" cy="1239808"/>
            <a:chOff x="0" y="-38100"/>
            <a:chExt cx="7349046" cy="1653078"/>
          </a:xfrm>
        </p:grpSpPr>
        <p:sp>
          <p:nvSpPr>
            <p:cNvPr id="3" name="TextBox 3"/>
            <p:cNvSpPr txBox="1"/>
            <p:nvPr/>
          </p:nvSpPr>
          <p:spPr>
            <a:xfrm>
              <a:off x="0" y="966938"/>
              <a:ext cx="7349046" cy="648040"/>
            </a:xfrm>
            <a:prstGeom prst="rect">
              <a:avLst/>
            </a:prstGeom>
          </p:spPr>
          <p:txBody>
            <a:bodyPr lIns="0" tIns="0" rIns="0" bIns="0" rtlCol="0" anchor="t">
              <a:spAutoFit/>
            </a:bodyPr>
            <a:lstStyle/>
            <a:p>
              <a:pPr>
                <a:lnSpc>
                  <a:spcPts val="4159"/>
                </a:lnSpc>
              </a:pPr>
              <a:r>
                <a:rPr lang="en-US" sz="3199" dirty="0">
                  <a:solidFill>
                    <a:srgbClr val="000000"/>
                  </a:solidFill>
                  <a:latin typeface="Barlow Light"/>
                </a:rPr>
                <a:t>Michigan EMS data flow</a:t>
              </a:r>
            </a:p>
          </p:txBody>
        </p:sp>
        <p:sp>
          <p:nvSpPr>
            <p:cNvPr id="4" name="TextBox 4"/>
            <p:cNvSpPr txBox="1"/>
            <p:nvPr/>
          </p:nvSpPr>
          <p:spPr>
            <a:xfrm>
              <a:off x="0" y="-38100"/>
              <a:ext cx="7349046"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First Objective</a:t>
              </a:r>
            </a:p>
          </p:txBody>
        </p:sp>
      </p:grpSp>
      <p:grpSp>
        <p:nvGrpSpPr>
          <p:cNvPr id="5" name="Group 5"/>
          <p:cNvGrpSpPr/>
          <p:nvPr/>
        </p:nvGrpSpPr>
        <p:grpSpPr>
          <a:xfrm>
            <a:off x="6534679" y="4106635"/>
            <a:ext cx="5212389" cy="2317027"/>
            <a:chOff x="0" y="-38100"/>
            <a:chExt cx="6949852" cy="3089371"/>
          </a:xfrm>
        </p:grpSpPr>
        <p:sp>
          <p:nvSpPr>
            <p:cNvPr id="6" name="TextBox 6"/>
            <p:cNvSpPr txBox="1"/>
            <p:nvPr/>
          </p:nvSpPr>
          <p:spPr>
            <a:xfrm>
              <a:off x="0" y="966939"/>
              <a:ext cx="6949852" cy="2084332"/>
            </a:xfrm>
            <a:prstGeom prst="rect">
              <a:avLst/>
            </a:prstGeom>
          </p:spPr>
          <p:txBody>
            <a:bodyPr lIns="0" tIns="0" rIns="0" bIns="0" rtlCol="0" anchor="t">
              <a:spAutoFit/>
            </a:bodyPr>
            <a:lstStyle/>
            <a:p>
              <a:pPr>
                <a:lnSpc>
                  <a:spcPts val="4159"/>
                </a:lnSpc>
              </a:pPr>
              <a:r>
                <a:rPr lang="en-US" sz="3199" dirty="0">
                  <a:solidFill>
                    <a:srgbClr val="000000"/>
                  </a:solidFill>
                  <a:latin typeface="Barlow Light"/>
                </a:rPr>
                <a:t>Understand the last 2 measures: Trauma 01 and Trauma 03</a:t>
              </a:r>
            </a:p>
          </p:txBody>
        </p:sp>
        <p:sp>
          <p:nvSpPr>
            <p:cNvPr id="7" name="TextBox 7"/>
            <p:cNvSpPr txBox="1"/>
            <p:nvPr/>
          </p:nvSpPr>
          <p:spPr>
            <a:xfrm>
              <a:off x="0" y="-38100"/>
              <a:ext cx="6949852"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Second Objective</a:t>
              </a:r>
            </a:p>
          </p:txBody>
        </p:sp>
      </p:grpSp>
      <p:grpSp>
        <p:nvGrpSpPr>
          <p:cNvPr id="8" name="Group 8"/>
          <p:cNvGrpSpPr/>
          <p:nvPr/>
        </p:nvGrpSpPr>
        <p:grpSpPr>
          <a:xfrm>
            <a:off x="10712562" y="7250573"/>
            <a:ext cx="5574792" cy="1778418"/>
            <a:chOff x="0" y="-38100"/>
            <a:chExt cx="7433056" cy="2371225"/>
          </a:xfrm>
        </p:grpSpPr>
        <p:sp>
          <p:nvSpPr>
            <p:cNvPr id="9" name="TextBox 9"/>
            <p:cNvSpPr txBox="1"/>
            <p:nvPr/>
          </p:nvSpPr>
          <p:spPr>
            <a:xfrm>
              <a:off x="0" y="966939"/>
              <a:ext cx="7433056" cy="1366186"/>
            </a:xfrm>
            <a:prstGeom prst="rect">
              <a:avLst/>
            </a:prstGeom>
          </p:spPr>
          <p:txBody>
            <a:bodyPr lIns="0" tIns="0" rIns="0" bIns="0" rtlCol="0" anchor="t">
              <a:spAutoFit/>
            </a:bodyPr>
            <a:lstStyle/>
            <a:p>
              <a:pPr>
                <a:lnSpc>
                  <a:spcPts val="4159"/>
                </a:lnSpc>
              </a:pPr>
              <a:r>
                <a:rPr lang="en-US" sz="3199" dirty="0">
                  <a:solidFill>
                    <a:srgbClr val="000000"/>
                  </a:solidFill>
                  <a:latin typeface="Barlow Light"/>
                </a:rPr>
                <a:t>Review and discuss EMS raw data.</a:t>
              </a:r>
            </a:p>
          </p:txBody>
        </p:sp>
        <p:sp>
          <p:nvSpPr>
            <p:cNvPr id="10" name="TextBox 10"/>
            <p:cNvSpPr txBox="1"/>
            <p:nvPr/>
          </p:nvSpPr>
          <p:spPr>
            <a:xfrm>
              <a:off x="0" y="-38100"/>
              <a:ext cx="7433056"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Third Objective</a:t>
              </a:r>
            </a:p>
          </p:txBody>
        </p:sp>
      </p:grpSp>
      <p:sp>
        <p:nvSpPr>
          <p:cNvPr id="11" name="TextBox 11"/>
          <p:cNvSpPr txBox="1"/>
          <p:nvPr/>
        </p:nvSpPr>
        <p:spPr>
          <a:xfrm>
            <a:off x="10353884" y="1019175"/>
            <a:ext cx="6905416" cy="1462087"/>
          </a:xfrm>
          <a:prstGeom prst="rect">
            <a:avLst/>
          </a:prstGeom>
        </p:spPr>
        <p:txBody>
          <a:bodyPr lIns="0" tIns="0" rIns="0" bIns="0" rtlCol="0" anchor="t">
            <a:spAutoFit/>
          </a:bodyPr>
          <a:lstStyle/>
          <a:p>
            <a:pPr algn="r">
              <a:lnSpc>
                <a:spcPts val="11519"/>
              </a:lnSpc>
            </a:pPr>
            <a:r>
              <a:rPr lang="en-US" sz="9600">
                <a:solidFill>
                  <a:srgbClr val="000000"/>
                </a:solidFill>
                <a:latin typeface="Barlow Medium"/>
              </a:rPr>
              <a:t>Objectives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58626" y="7401434"/>
            <a:ext cx="455517" cy="344536"/>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58177" y="1754981"/>
            <a:ext cx="467302" cy="37978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33372" y="4242049"/>
            <a:ext cx="455517" cy="3445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012" b="6012"/>
          <a:stretch>
            <a:fillRect/>
          </a:stretch>
        </p:blipFill>
        <p:spPr>
          <a:xfrm>
            <a:off x="0" y="0"/>
            <a:ext cx="18288000" cy="6898072"/>
          </a:xfrm>
          <a:prstGeom prst="rect">
            <a:avLst/>
          </a:prstGeom>
        </p:spPr>
      </p:pic>
      <p:sp>
        <p:nvSpPr>
          <p:cNvPr id="3" name="AutoShape 3"/>
          <p:cNvSpPr/>
          <p:nvPr/>
        </p:nvSpPr>
        <p:spPr>
          <a:xfrm>
            <a:off x="9144000" y="6898072"/>
            <a:ext cx="9144000" cy="3388928"/>
          </a:xfrm>
          <a:prstGeom prst="rect">
            <a:avLst/>
          </a:prstGeom>
          <a:solidFill>
            <a:srgbClr val="3E6913"/>
          </a:solidFill>
        </p:spPr>
      </p:sp>
      <p:sp>
        <p:nvSpPr>
          <p:cNvPr id="4" name="TextBox 4"/>
          <p:cNvSpPr txBox="1"/>
          <p:nvPr/>
        </p:nvSpPr>
        <p:spPr>
          <a:xfrm>
            <a:off x="10841516" y="8322344"/>
            <a:ext cx="6527368" cy="511810"/>
          </a:xfrm>
          <a:prstGeom prst="rect">
            <a:avLst/>
          </a:prstGeom>
        </p:spPr>
        <p:txBody>
          <a:bodyPr lIns="0" tIns="0" rIns="0" bIns="0" rtlCol="0" anchor="t">
            <a:spAutoFit/>
          </a:bodyPr>
          <a:lstStyle/>
          <a:p>
            <a:pPr>
              <a:lnSpc>
                <a:spcPts val="4160"/>
              </a:lnSpc>
            </a:pPr>
            <a:r>
              <a:rPr lang="en-US" sz="3200">
                <a:solidFill>
                  <a:srgbClr val="FFFFFF"/>
                </a:solidFill>
                <a:latin typeface="Barlow Light"/>
              </a:rPr>
              <a:t>Do you have any questions for us?</a:t>
            </a:r>
          </a:p>
        </p:txBody>
      </p:sp>
      <p:sp>
        <p:nvSpPr>
          <p:cNvPr id="5" name="TextBox 5"/>
          <p:cNvSpPr txBox="1"/>
          <p:nvPr/>
        </p:nvSpPr>
        <p:spPr>
          <a:xfrm>
            <a:off x="1234955" y="7852761"/>
            <a:ext cx="6527368" cy="1462087"/>
          </a:xfrm>
          <a:prstGeom prst="rect">
            <a:avLst/>
          </a:prstGeom>
        </p:spPr>
        <p:txBody>
          <a:bodyPr lIns="0" tIns="0" rIns="0" bIns="0" rtlCol="0" anchor="t">
            <a:spAutoFit/>
          </a:bodyPr>
          <a:lstStyle/>
          <a:p>
            <a:pPr algn="just">
              <a:lnSpc>
                <a:spcPts val="11519"/>
              </a:lnSpc>
            </a:pPr>
            <a:r>
              <a:rPr lang="en-US" sz="9600">
                <a:solidFill>
                  <a:srgbClr val="000000"/>
                </a:solidFill>
                <a:latin typeface="Barlow Medium"/>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66" r="16666"/>
          <a:stretch>
            <a:fillRect/>
          </a:stretch>
        </p:blipFill>
        <p:spPr>
          <a:xfrm>
            <a:off x="0" y="0"/>
            <a:ext cx="9144000" cy="10287000"/>
          </a:xfrm>
          <a:prstGeom prst="rect">
            <a:avLst/>
          </a:prstGeom>
        </p:spPr>
      </p:pic>
      <p:grpSp>
        <p:nvGrpSpPr>
          <p:cNvPr id="3" name="Group 3"/>
          <p:cNvGrpSpPr/>
          <p:nvPr/>
        </p:nvGrpSpPr>
        <p:grpSpPr>
          <a:xfrm>
            <a:off x="9894358" y="301879"/>
            <a:ext cx="6639597" cy="2238780"/>
            <a:chOff x="0" y="0"/>
            <a:chExt cx="8852796" cy="2985040"/>
          </a:xfrm>
        </p:grpSpPr>
        <p:sp>
          <p:nvSpPr>
            <p:cNvPr id="4" name="TextBox 4"/>
            <p:cNvSpPr txBox="1"/>
            <p:nvPr/>
          </p:nvSpPr>
          <p:spPr>
            <a:xfrm>
              <a:off x="0" y="2177186"/>
              <a:ext cx="8852796" cy="807854"/>
            </a:xfrm>
            <a:prstGeom prst="rect">
              <a:avLst/>
            </a:prstGeom>
          </p:spPr>
          <p:txBody>
            <a:bodyPr lIns="0" tIns="0" rIns="0" bIns="0" rtlCol="0" anchor="t">
              <a:spAutoFit/>
            </a:bodyPr>
            <a:lstStyle/>
            <a:p>
              <a:pPr>
                <a:lnSpc>
                  <a:spcPts val="4922"/>
                </a:lnSpc>
              </a:pPr>
              <a:endParaRPr/>
            </a:p>
          </p:txBody>
        </p:sp>
        <p:sp>
          <p:nvSpPr>
            <p:cNvPr id="5" name="TextBox 5"/>
            <p:cNvSpPr txBox="1"/>
            <p:nvPr/>
          </p:nvSpPr>
          <p:spPr>
            <a:xfrm>
              <a:off x="0" y="0"/>
              <a:ext cx="8852796" cy="1752600"/>
            </a:xfrm>
            <a:prstGeom prst="rect">
              <a:avLst/>
            </a:prstGeom>
          </p:spPr>
          <p:txBody>
            <a:bodyPr lIns="0" tIns="0" rIns="0" bIns="0" rtlCol="0" anchor="t">
              <a:spAutoFit/>
            </a:bodyPr>
            <a:lstStyle/>
            <a:p>
              <a:pPr algn="ctr">
                <a:lnSpc>
                  <a:spcPts val="10385"/>
                </a:lnSpc>
              </a:pPr>
              <a:r>
                <a:rPr lang="en-US" sz="8654">
                  <a:solidFill>
                    <a:srgbClr val="FFFFFF"/>
                  </a:solidFill>
                  <a:latin typeface="Barlow Medium"/>
                </a:rPr>
                <a:t>Data Flow</a:t>
              </a:r>
            </a:p>
          </p:txBody>
        </p:sp>
      </p:grpSp>
      <p:sp>
        <p:nvSpPr>
          <p:cNvPr id="6" name="TextBox 6"/>
          <p:cNvSpPr txBox="1"/>
          <p:nvPr/>
        </p:nvSpPr>
        <p:spPr>
          <a:xfrm>
            <a:off x="9894358" y="1867190"/>
            <a:ext cx="7838499" cy="8097181"/>
          </a:xfrm>
          <a:prstGeom prst="rect">
            <a:avLst/>
          </a:prstGeom>
        </p:spPr>
        <p:txBody>
          <a:bodyPr lIns="0" tIns="0" rIns="0" bIns="0" rtlCol="0" anchor="t">
            <a:spAutoFit/>
          </a:bodyPr>
          <a:lstStyle/>
          <a:p>
            <a:pPr algn="ctr">
              <a:lnSpc>
                <a:spcPts val="3804"/>
              </a:lnSpc>
              <a:spcBef>
                <a:spcPct val="0"/>
              </a:spcBef>
            </a:pPr>
            <a:r>
              <a:rPr lang="en-US" sz="2926">
                <a:solidFill>
                  <a:srgbClr val="FFFFFF"/>
                </a:solidFill>
                <a:latin typeface="Barlow Light"/>
              </a:rPr>
              <a:t>States and software companies create products that are used to send and receive EMS data in the proper XML format from agencies to states, then on to the National EMS Database.</a:t>
            </a:r>
          </a:p>
          <a:p>
            <a:pPr algn="ctr">
              <a:lnSpc>
                <a:spcPts val="3804"/>
              </a:lnSpc>
              <a:spcBef>
                <a:spcPct val="0"/>
              </a:spcBef>
            </a:pPr>
            <a:endParaRPr lang="en-US" sz="2926">
              <a:solidFill>
                <a:srgbClr val="FFFFFF"/>
              </a:solidFill>
              <a:latin typeface="Barlow Light"/>
            </a:endParaRPr>
          </a:p>
          <a:p>
            <a:pPr marL="631867" lvl="1" indent="-315933" algn="ctr">
              <a:lnSpc>
                <a:spcPts val="3804"/>
              </a:lnSpc>
              <a:spcBef>
                <a:spcPct val="0"/>
              </a:spcBef>
              <a:buFont typeface="Arial"/>
              <a:buChar char="•"/>
            </a:pPr>
            <a:r>
              <a:rPr lang="en-US" sz="2926">
                <a:solidFill>
                  <a:srgbClr val="FFFFFF"/>
                </a:solidFill>
                <a:latin typeface="Barlow Light"/>
              </a:rPr>
              <a:t>Local Agencies select elements according to their needs—keeping the national elements AND state elements as part of their selected elements.</a:t>
            </a:r>
          </a:p>
          <a:p>
            <a:pPr algn="ctr">
              <a:lnSpc>
                <a:spcPts val="3804"/>
              </a:lnSpc>
              <a:spcBef>
                <a:spcPct val="0"/>
              </a:spcBef>
            </a:pPr>
            <a:endParaRPr lang="en-US" sz="2926">
              <a:solidFill>
                <a:srgbClr val="FFFFFF"/>
              </a:solidFill>
              <a:latin typeface="Barlow Light"/>
            </a:endParaRPr>
          </a:p>
          <a:p>
            <a:pPr algn="ctr">
              <a:lnSpc>
                <a:spcPts val="3804"/>
              </a:lnSpc>
              <a:spcBef>
                <a:spcPct val="0"/>
              </a:spcBef>
            </a:pPr>
            <a:r>
              <a:rPr lang="en-US" sz="2926">
                <a:solidFill>
                  <a:srgbClr val="FFFFFF"/>
                </a:solidFill>
                <a:latin typeface="Barlow Light"/>
              </a:rPr>
              <a:t>2. States select elements from the NEMSIS Dataset according to their needs—keeping the national elements as part of their selection.</a:t>
            </a:r>
          </a:p>
          <a:p>
            <a:pPr algn="ctr">
              <a:lnSpc>
                <a:spcPts val="3804"/>
              </a:lnSpc>
              <a:spcBef>
                <a:spcPct val="0"/>
              </a:spcBef>
            </a:pPr>
            <a:endParaRPr lang="en-US" sz="2926">
              <a:solidFill>
                <a:srgbClr val="FFFFFF"/>
              </a:solidFill>
              <a:latin typeface="Barlow Light"/>
            </a:endParaRPr>
          </a:p>
          <a:p>
            <a:pPr algn="ctr">
              <a:lnSpc>
                <a:spcPts val="3804"/>
              </a:lnSpc>
              <a:spcBef>
                <a:spcPct val="0"/>
              </a:spcBef>
            </a:pPr>
            <a:r>
              <a:rPr lang="en-US" sz="2926">
                <a:solidFill>
                  <a:srgbClr val="FFFFFF"/>
                </a:solidFill>
                <a:latin typeface="Barlow Light"/>
              </a:rPr>
              <a:t>3. The national elements are transmitted to the NEMSIS TAC to populate the National EMS Dataset.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257300" y="1445815"/>
            <a:ext cx="5241543" cy="7395369"/>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kern="1200" dirty="0">
                <a:solidFill>
                  <a:schemeClr val="tx1"/>
                </a:solidFill>
                <a:latin typeface="+mj-lt"/>
                <a:ea typeface="+mj-ea"/>
                <a:cs typeface="+mj-cs"/>
              </a:rPr>
              <a:t>Learning Session </a:t>
            </a:r>
            <a:r>
              <a:rPr lang="en-US" sz="4400" dirty="0">
                <a:latin typeface="+mj-lt"/>
                <a:ea typeface="+mj-ea"/>
                <a:cs typeface="+mj-cs"/>
              </a:rPr>
              <a:t>4</a:t>
            </a:r>
            <a:r>
              <a:rPr lang="en-US" sz="4400" kern="1200" dirty="0">
                <a:solidFill>
                  <a:schemeClr val="tx1"/>
                </a:solidFill>
                <a:latin typeface="+mj-lt"/>
                <a:ea typeface="+mj-ea"/>
                <a:cs typeface="+mj-cs"/>
              </a:rPr>
              <a:t> NEMSQA Measures </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81444" y="3086100"/>
            <a:ext cx="0" cy="4114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a:off x="7476078" y="1790700"/>
            <a:ext cx="9639280" cy="8955484"/>
          </a:xfrm>
          <a:prstGeom prst="rect">
            <a:avLst/>
          </a:prstGeom>
        </p:spPr>
        <p:txBody>
          <a:bodyPr vert="horz" lIns="91440" tIns="45720" rIns="91440" bIns="45720" rtlCol="0" anchor="ctr">
            <a:normAutofit/>
          </a:bodyPr>
          <a:lstStyle/>
          <a:p>
            <a:pPr marL="48259">
              <a:lnSpc>
                <a:spcPct val="90000"/>
              </a:lnSpc>
              <a:spcAft>
                <a:spcPts val="600"/>
              </a:spcAft>
            </a:pPr>
            <a:endParaRPr lang="en-US" sz="2800" b="1" u="sng" dirty="0"/>
          </a:p>
          <a:p>
            <a:pPr marL="48259">
              <a:lnSpc>
                <a:spcPct val="90000"/>
              </a:lnSpc>
              <a:spcAft>
                <a:spcPts val="600"/>
              </a:spcAft>
            </a:pPr>
            <a:endParaRPr lang="en-US" sz="2800" b="1" u="sng" dirty="0"/>
          </a:p>
          <a:p>
            <a:pPr marL="48259">
              <a:lnSpc>
                <a:spcPct val="90000"/>
              </a:lnSpc>
              <a:spcAft>
                <a:spcPts val="600"/>
              </a:spcAft>
            </a:pPr>
            <a:r>
              <a:rPr lang="en-US" sz="2800" b="1" u="sng" dirty="0">
                <a:latin typeface="+mj-lt"/>
              </a:rPr>
              <a:t>Trauma 01 measure criteria</a:t>
            </a:r>
          </a:p>
          <a:p>
            <a:pPr rtl="0">
              <a:spcBef>
                <a:spcPts val="0"/>
              </a:spcBef>
              <a:spcAft>
                <a:spcPts val="750"/>
              </a:spcAft>
            </a:pPr>
            <a:r>
              <a:rPr lang="en-US" sz="2800" b="0" i="1" u="none" strike="noStrike" dirty="0">
                <a:effectLst/>
                <a:latin typeface="+mj-lt"/>
              </a:rPr>
              <a:t>Percentage of EMS responses originating from a 911, intercept, or mutual aid request for patients with injury who were assessed for pain.</a:t>
            </a:r>
            <a:endParaRPr lang="en-US" sz="2800" b="0" i="1" dirty="0">
              <a:effectLst/>
              <a:latin typeface="+mj-lt"/>
            </a:endParaRPr>
          </a:p>
          <a:p>
            <a:endParaRPr lang="en-US" sz="2800" dirty="0">
              <a:latin typeface="+mj-lt"/>
            </a:endParaRPr>
          </a:p>
          <a:p>
            <a:pPr indent="-228600">
              <a:lnSpc>
                <a:spcPct val="90000"/>
              </a:lnSpc>
              <a:spcAft>
                <a:spcPts val="600"/>
              </a:spcAft>
              <a:buFont typeface="Arial" panose="020B0604020202020204" pitchFamily="34" charset="0"/>
              <a:buChar char="•"/>
            </a:pPr>
            <a:r>
              <a:rPr lang="en-US" sz="2800" dirty="0">
                <a:latin typeface="+mj-lt"/>
              </a:rPr>
              <a:t>Numerator/Denominator (refer to NEMSQA definitions)</a:t>
            </a:r>
          </a:p>
          <a:p>
            <a:pPr indent="-228600">
              <a:lnSpc>
                <a:spcPct val="90000"/>
              </a:lnSpc>
              <a:spcAft>
                <a:spcPts val="600"/>
              </a:spcAft>
              <a:buFont typeface="Arial" panose="020B0604020202020204" pitchFamily="34" charset="0"/>
              <a:buChar char="•"/>
            </a:pPr>
            <a:r>
              <a:rPr lang="en-US" sz="2800" dirty="0">
                <a:latin typeface="+mj-lt"/>
              </a:rPr>
              <a:t>NEMSIS documentation area: </a:t>
            </a:r>
            <a:r>
              <a:rPr lang="en-US" sz="2800" dirty="0">
                <a:solidFill>
                  <a:schemeClr val="accent3"/>
                </a:solidFill>
                <a:latin typeface="+mj-lt"/>
              </a:rPr>
              <a:t>vitals</a:t>
            </a:r>
          </a:p>
          <a:p>
            <a:pPr indent="-228600">
              <a:lnSpc>
                <a:spcPct val="90000"/>
              </a:lnSpc>
              <a:spcAft>
                <a:spcPts val="600"/>
              </a:spcAft>
              <a:buFont typeface="Arial" panose="020B0604020202020204" pitchFamily="34" charset="0"/>
              <a:buChar char="•"/>
            </a:pPr>
            <a:endParaRPr lang="en-US" sz="2800" dirty="0">
              <a:latin typeface="+mj-lt"/>
            </a:endParaRPr>
          </a:p>
          <a:p>
            <a:pPr>
              <a:lnSpc>
                <a:spcPct val="90000"/>
              </a:lnSpc>
              <a:spcAft>
                <a:spcPts val="600"/>
              </a:spcAft>
            </a:pPr>
            <a:r>
              <a:rPr lang="en-US" sz="2800" dirty="0">
                <a:latin typeface="+mj-lt"/>
              </a:rPr>
              <a:t> </a:t>
            </a:r>
            <a:r>
              <a:rPr lang="en-US" sz="2800" b="1" u="sng" dirty="0">
                <a:latin typeface="+mj-lt"/>
              </a:rPr>
              <a:t>Trauma 03 measure criteria</a:t>
            </a:r>
            <a:r>
              <a:rPr lang="en-US" sz="2800" b="1" i="0" u="sng" dirty="0">
                <a:effectLst/>
                <a:latin typeface="+mj-lt"/>
              </a:rPr>
              <a:t> </a:t>
            </a:r>
            <a:endParaRPr lang="en-US" sz="2800" b="1" u="sng" dirty="0">
              <a:latin typeface="+mj-lt"/>
            </a:endParaRPr>
          </a:p>
          <a:p>
            <a:pPr rtl="0">
              <a:spcBef>
                <a:spcPts val="0"/>
              </a:spcBef>
              <a:spcAft>
                <a:spcPts val="750"/>
              </a:spcAft>
            </a:pPr>
            <a:r>
              <a:rPr lang="en-US" sz="2800" b="0" i="1" u="none" strike="noStrike" dirty="0">
                <a:effectLst/>
                <a:latin typeface="+mj-lt"/>
              </a:rPr>
              <a:t>Percentage of EMS transports originating from a 911, intercept, or mutual aid request for patients whose pain score was lowered during the EMS encounter</a:t>
            </a:r>
            <a:br>
              <a:rPr lang="en-US" sz="2800" i="1" dirty="0">
                <a:latin typeface="+mj-lt"/>
              </a:rPr>
            </a:br>
            <a:endParaRPr lang="en-US" sz="2800" dirty="0">
              <a:latin typeface="+mj-lt"/>
            </a:endParaRPr>
          </a:p>
          <a:p>
            <a:pPr indent="-228600">
              <a:lnSpc>
                <a:spcPct val="90000"/>
              </a:lnSpc>
              <a:spcAft>
                <a:spcPts val="600"/>
              </a:spcAft>
              <a:buFont typeface="Arial" panose="020B0604020202020204" pitchFamily="34" charset="0"/>
              <a:buChar char="•"/>
            </a:pPr>
            <a:r>
              <a:rPr lang="en-US" sz="2800" dirty="0">
                <a:latin typeface="+mj-lt"/>
              </a:rPr>
              <a:t>Numerator/Denominator (refer to NEMSQA definitions)</a:t>
            </a:r>
          </a:p>
          <a:p>
            <a:pPr indent="-228600">
              <a:lnSpc>
                <a:spcPct val="90000"/>
              </a:lnSpc>
              <a:spcAft>
                <a:spcPts val="600"/>
              </a:spcAft>
              <a:buFont typeface="Arial" panose="020B0604020202020204" pitchFamily="34" charset="0"/>
              <a:buChar char="•"/>
            </a:pPr>
            <a:r>
              <a:rPr lang="en-US" sz="2800" dirty="0">
                <a:latin typeface="+mj-lt"/>
              </a:rPr>
              <a:t>NEMSIS documentation area: </a:t>
            </a:r>
            <a:r>
              <a:rPr lang="en-US" sz="2800" dirty="0">
                <a:solidFill>
                  <a:schemeClr val="accent3">
                    <a:lumMod val="75000"/>
                  </a:schemeClr>
                </a:solidFill>
                <a:latin typeface="+mj-lt"/>
              </a:rPr>
              <a:t>vitals</a:t>
            </a:r>
          </a:p>
          <a:p>
            <a:pPr>
              <a:lnSpc>
                <a:spcPct val="90000"/>
              </a:lnSpc>
              <a:spcAft>
                <a:spcPts val="600"/>
              </a:spcAft>
            </a:pPr>
            <a:endParaRPr lang="en-US" sz="2000" dirty="0"/>
          </a:p>
          <a:p>
            <a:pPr>
              <a:lnSpc>
                <a:spcPct val="90000"/>
              </a:lnSpc>
              <a:spcAft>
                <a:spcPts val="600"/>
              </a:spcAft>
            </a:pPr>
            <a:r>
              <a:rPr lang="en-US" sz="2800" b="1" dirty="0"/>
              <a:t> </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kern="1200" dirty="0">
                <a:solidFill>
                  <a:schemeClr val="bg1"/>
                </a:solidFill>
                <a:latin typeface="+mj-lt"/>
                <a:ea typeface="+mj-ea"/>
                <a:cs typeface="+mj-cs"/>
              </a:rPr>
              <a:t>Your EMS Data</a:t>
            </a:r>
          </a:p>
        </p:txBody>
      </p:sp>
      <p:pic>
        <p:nvPicPr>
          <p:cNvPr id="11" name="Picture 10" descr="A screenshot of a computer&#10;&#10;Description automatically generated with low confidence">
            <a:extLst>
              <a:ext uri="{FF2B5EF4-FFF2-40B4-BE49-F238E27FC236}">
                <a16:creationId xmlns:a16="http://schemas.microsoft.com/office/drawing/2014/main" id="{69DCC1E4-4F87-0E23-8CB4-24CA1355C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094882"/>
            <a:ext cx="17373602" cy="7696817"/>
          </a:xfrm>
          <a:prstGeom prst="rect">
            <a:avLst/>
          </a:prstGeom>
        </p:spPr>
      </p:pic>
      <p:cxnSp>
        <p:nvCxnSpPr>
          <p:cNvPr id="13" name="Straight Arrow Connector 12">
            <a:extLst>
              <a:ext uri="{FF2B5EF4-FFF2-40B4-BE49-F238E27FC236}">
                <a16:creationId xmlns:a16="http://schemas.microsoft.com/office/drawing/2014/main" id="{6E9001B8-0718-54D3-AD1C-F5187FAA2582}"/>
              </a:ext>
            </a:extLst>
          </p:cNvPr>
          <p:cNvCxnSpPr>
            <a:cxnSpLocks/>
          </p:cNvCxnSpPr>
          <p:nvPr/>
        </p:nvCxnSpPr>
        <p:spPr>
          <a:xfrm flipV="1">
            <a:off x="1066800" y="7935442"/>
            <a:ext cx="609600" cy="19852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D8F44BCD-87FF-D9BA-28BC-51920265029B}"/>
              </a:ext>
            </a:extLst>
          </p:cNvPr>
          <p:cNvCxnSpPr>
            <a:cxnSpLocks/>
          </p:cNvCxnSpPr>
          <p:nvPr/>
        </p:nvCxnSpPr>
        <p:spPr>
          <a:xfrm flipV="1">
            <a:off x="14935200" y="7873660"/>
            <a:ext cx="762000" cy="260304"/>
          </a:xfrm>
          <a:prstGeom prst="straightConnector1">
            <a:avLst/>
          </a:prstGeom>
          <a:ln w="762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D2367738-082E-DE60-9D75-9AEB65ADF00E}"/>
              </a:ext>
            </a:extLst>
          </p:cNvPr>
          <p:cNvCxnSpPr>
            <a:cxnSpLocks/>
          </p:cNvCxnSpPr>
          <p:nvPr/>
        </p:nvCxnSpPr>
        <p:spPr>
          <a:xfrm flipH="1">
            <a:off x="17868900" y="7935442"/>
            <a:ext cx="83819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kern="1200" dirty="0">
                <a:solidFill>
                  <a:schemeClr val="bg1"/>
                </a:solidFill>
                <a:latin typeface="+mj-lt"/>
                <a:ea typeface="+mj-ea"/>
                <a:cs typeface="+mj-cs"/>
              </a:rPr>
              <a:t>Your EMS Data</a:t>
            </a:r>
          </a:p>
        </p:txBody>
      </p:sp>
      <p:pic>
        <p:nvPicPr>
          <p:cNvPr id="4" name="Picture 3" descr="Chart&#10;&#10;Description automatically generated with low confidence">
            <a:extLst>
              <a:ext uri="{FF2B5EF4-FFF2-40B4-BE49-F238E27FC236}">
                <a16:creationId xmlns:a16="http://schemas.microsoft.com/office/drawing/2014/main" id="{3FB2E6BE-8360-B814-3ED5-187FA181A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 y="3238500"/>
            <a:ext cx="18157293" cy="6083300"/>
          </a:xfrm>
          <a:prstGeom prst="rect">
            <a:avLst/>
          </a:prstGeom>
        </p:spPr>
      </p:pic>
      <p:cxnSp>
        <p:nvCxnSpPr>
          <p:cNvPr id="6" name="Straight Arrow Connector 5">
            <a:extLst>
              <a:ext uri="{FF2B5EF4-FFF2-40B4-BE49-F238E27FC236}">
                <a16:creationId xmlns:a16="http://schemas.microsoft.com/office/drawing/2014/main" id="{7F8ED4CE-D017-3B21-4026-6337B3900399}"/>
              </a:ext>
            </a:extLst>
          </p:cNvPr>
          <p:cNvCxnSpPr>
            <a:cxnSpLocks/>
          </p:cNvCxnSpPr>
          <p:nvPr/>
        </p:nvCxnSpPr>
        <p:spPr>
          <a:xfrm>
            <a:off x="11125200" y="3619500"/>
            <a:ext cx="0" cy="83820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9" name="Thought Bubble: Cloud 8">
            <a:extLst>
              <a:ext uri="{FF2B5EF4-FFF2-40B4-BE49-F238E27FC236}">
                <a16:creationId xmlns:a16="http://schemas.microsoft.com/office/drawing/2014/main" id="{5527AB8A-3111-AFF0-42AA-6AB48A3F2D12}"/>
              </a:ext>
            </a:extLst>
          </p:cNvPr>
          <p:cNvSpPr/>
          <p:nvPr/>
        </p:nvSpPr>
        <p:spPr>
          <a:xfrm>
            <a:off x="10515600" y="2094882"/>
            <a:ext cx="1981197" cy="1087471"/>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Service level </a:t>
            </a:r>
          </a:p>
        </p:txBody>
      </p:sp>
    </p:spTree>
    <p:extLst>
      <p:ext uri="{BB962C8B-B14F-4D97-AF65-F5344CB8AC3E}">
        <p14:creationId xmlns:p14="http://schemas.microsoft.com/office/powerpoint/2010/main" val="109657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76670" cy="6108277"/>
            <a:chOff x="0" y="0"/>
            <a:chExt cx="12635560" cy="8144369"/>
          </a:xfrm>
        </p:grpSpPr>
        <p:pic>
          <p:nvPicPr>
            <p:cNvPr id="3" name="Picture 3" descr="Angled shot of pen on a graph"/>
            <p:cNvPicPr>
              <a:picLocks noChangeAspect="1"/>
            </p:cNvPicPr>
            <p:nvPr/>
          </p:nvPicPr>
          <p:blipFill>
            <a:blip r:embed="rId2" cstate="print">
              <a:extLst>
                <a:ext uri="{28A0092B-C50C-407E-A947-70E740481C1C}">
                  <a14:useLocalDpi xmlns:a14="http://schemas.microsoft.com/office/drawing/2010/main" val="0"/>
                </a:ext>
              </a:extLst>
            </a:blip>
            <a:srcRect t="1723" b="1723"/>
            <a:stretch/>
          </p:blipFill>
          <p:spPr>
            <a:xfrm>
              <a:off x="0" y="0"/>
              <a:ext cx="12635560" cy="8144369"/>
            </a:xfrm>
            <a:prstGeom prst="rect">
              <a:avLst/>
            </a:prstGeom>
          </p:spPr>
        </p:pic>
      </p:grpSp>
      <p:sp>
        <p:nvSpPr>
          <p:cNvPr id="4" name="AutoShape 4"/>
          <p:cNvSpPr/>
          <p:nvPr/>
        </p:nvSpPr>
        <p:spPr>
          <a:xfrm>
            <a:off x="0" y="6108277"/>
            <a:ext cx="9476670" cy="4178723"/>
          </a:xfrm>
          <a:prstGeom prst="rect">
            <a:avLst/>
          </a:prstGeom>
          <a:solidFill>
            <a:srgbClr val="3E6913"/>
          </a:solidFill>
        </p:spPr>
      </p:sp>
      <p:sp>
        <p:nvSpPr>
          <p:cNvPr id="5" name="TextBox 5"/>
          <p:cNvSpPr txBox="1"/>
          <p:nvPr/>
        </p:nvSpPr>
        <p:spPr>
          <a:xfrm>
            <a:off x="10196542" y="2095500"/>
            <a:ext cx="7558058" cy="10502875"/>
          </a:xfrm>
          <a:prstGeom prst="rect">
            <a:avLst/>
          </a:prstGeom>
        </p:spPr>
        <p:txBody>
          <a:bodyPr wrap="square" lIns="0" tIns="0" rIns="0" bIns="0" rtlCol="0" anchor="t">
            <a:spAutoFit/>
          </a:bodyPr>
          <a:lstStyle/>
          <a:p>
            <a:pPr>
              <a:lnSpc>
                <a:spcPts val="3762"/>
              </a:lnSpc>
            </a:pPr>
            <a:endParaRPr dirty="0"/>
          </a:p>
          <a:p>
            <a:pPr>
              <a:lnSpc>
                <a:spcPts val="4672"/>
              </a:lnSpc>
            </a:pPr>
            <a:r>
              <a:rPr lang="en-US" sz="3593" dirty="0">
                <a:solidFill>
                  <a:srgbClr val="000000"/>
                </a:solidFill>
                <a:latin typeface="Barlow Light Bold"/>
              </a:rPr>
              <a:t>What does the percent true signify?</a:t>
            </a:r>
          </a:p>
          <a:p>
            <a:pPr>
              <a:lnSpc>
                <a:spcPts val="4672"/>
              </a:lnSpc>
            </a:pPr>
            <a:endParaRPr lang="en-US" sz="3593" dirty="0">
              <a:solidFill>
                <a:srgbClr val="000000"/>
              </a:solidFill>
              <a:latin typeface="Barlow Light Bold"/>
            </a:endParaRPr>
          </a:p>
          <a:p>
            <a:pPr>
              <a:lnSpc>
                <a:spcPts val="4672"/>
              </a:lnSpc>
            </a:pPr>
            <a:r>
              <a:rPr lang="en-US" sz="3593" dirty="0">
                <a:solidFill>
                  <a:srgbClr val="000000"/>
                </a:solidFill>
                <a:latin typeface="Barlow Light Bold"/>
              </a:rPr>
              <a:t>What does the percent unknown signify?</a:t>
            </a:r>
          </a:p>
          <a:p>
            <a:pPr>
              <a:lnSpc>
                <a:spcPts val="4672"/>
              </a:lnSpc>
            </a:pPr>
            <a:endParaRPr lang="en-US" sz="3593" dirty="0">
              <a:solidFill>
                <a:srgbClr val="000000"/>
              </a:solidFill>
              <a:latin typeface="Barlow Light Bold"/>
            </a:endParaRPr>
          </a:p>
          <a:p>
            <a:pPr>
              <a:lnSpc>
                <a:spcPts val="4672"/>
              </a:lnSpc>
            </a:pPr>
            <a:r>
              <a:rPr lang="en-US" sz="3593" dirty="0">
                <a:solidFill>
                  <a:srgbClr val="000000"/>
                </a:solidFill>
                <a:latin typeface="Barlow Light Bold"/>
              </a:rPr>
              <a:t>What does the NEMSIS data element signify?</a:t>
            </a:r>
          </a:p>
          <a:p>
            <a:pPr>
              <a:lnSpc>
                <a:spcPts val="4672"/>
              </a:lnSpc>
            </a:pPr>
            <a:endParaRPr lang="en-US" sz="3593" dirty="0">
              <a:solidFill>
                <a:srgbClr val="000000"/>
              </a:solidFill>
              <a:latin typeface="Barlow Light Bold"/>
            </a:endParaRPr>
          </a:p>
          <a:p>
            <a:pPr>
              <a:lnSpc>
                <a:spcPts val="4672"/>
              </a:lnSpc>
            </a:pPr>
            <a:r>
              <a:rPr lang="en-US" sz="3593" dirty="0">
                <a:solidFill>
                  <a:srgbClr val="000000"/>
                </a:solidFill>
                <a:latin typeface="Barlow Light Bold"/>
              </a:rPr>
              <a:t>How can these metrics be impacted by your level of service, call volume, etc.?</a:t>
            </a: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p:txBody>
      </p:sp>
      <p:sp>
        <p:nvSpPr>
          <p:cNvPr id="6" name="TextBox 6"/>
          <p:cNvSpPr txBox="1"/>
          <p:nvPr/>
        </p:nvSpPr>
        <p:spPr>
          <a:xfrm>
            <a:off x="9477870" y="419100"/>
            <a:ext cx="8140766" cy="940001"/>
          </a:xfrm>
          <a:prstGeom prst="rect">
            <a:avLst/>
          </a:prstGeom>
        </p:spPr>
        <p:txBody>
          <a:bodyPr lIns="0" tIns="0" rIns="0" bIns="0" rtlCol="0" anchor="t">
            <a:spAutoFit/>
          </a:bodyPr>
          <a:lstStyle/>
          <a:p>
            <a:pPr algn="ctr">
              <a:lnSpc>
                <a:spcPts val="7979"/>
              </a:lnSpc>
            </a:pPr>
            <a:r>
              <a:rPr lang="en-US" sz="6649" dirty="0">
                <a:solidFill>
                  <a:srgbClr val="000000"/>
                </a:solidFill>
                <a:latin typeface="Barlow Medium"/>
              </a:rPr>
              <a:t>Let’s Review</a:t>
            </a:r>
          </a:p>
        </p:txBody>
      </p:sp>
    </p:spTree>
    <p:extLst>
      <p:ext uri="{BB962C8B-B14F-4D97-AF65-F5344CB8AC3E}">
        <p14:creationId xmlns:p14="http://schemas.microsoft.com/office/powerpoint/2010/main" val="103392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76670" cy="6108277"/>
            <a:chOff x="0" y="0"/>
            <a:chExt cx="12635560" cy="8144369"/>
          </a:xfrm>
        </p:grpSpPr>
        <p:pic>
          <p:nvPicPr>
            <p:cNvPr id="3" name="Picture 3"/>
            <p:cNvPicPr>
              <a:picLocks noChangeAspect="1"/>
            </p:cNvPicPr>
            <p:nvPr/>
          </p:nvPicPr>
          <p:blipFill>
            <a:blip r:embed="rId2"/>
            <a:srcRect l="15189" r="15189"/>
            <a:stretch>
              <a:fillRect/>
            </a:stretch>
          </p:blipFill>
          <p:spPr>
            <a:xfrm>
              <a:off x="0" y="0"/>
              <a:ext cx="12635560" cy="8144369"/>
            </a:xfrm>
            <a:prstGeom prst="rect">
              <a:avLst/>
            </a:prstGeom>
          </p:spPr>
        </p:pic>
      </p:grpSp>
      <p:sp>
        <p:nvSpPr>
          <p:cNvPr id="4" name="AutoShape 4"/>
          <p:cNvSpPr/>
          <p:nvPr/>
        </p:nvSpPr>
        <p:spPr>
          <a:xfrm>
            <a:off x="0" y="6108277"/>
            <a:ext cx="9476670" cy="4178723"/>
          </a:xfrm>
          <a:prstGeom prst="rect">
            <a:avLst/>
          </a:prstGeom>
          <a:solidFill>
            <a:srgbClr val="3E6913"/>
          </a:solidFill>
        </p:spPr>
      </p:sp>
      <p:sp>
        <p:nvSpPr>
          <p:cNvPr id="5" name="TextBox 5"/>
          <p:cNvSpPr txBox="1"/>
          <p:nvPr/>
        </p:nvSpPr>
        <p:spPr>
          <a:xfrm>
            <a:off x="10196542" y="2513253"/>
            <a:ext cx="7422094" cy="8027839"/>
          </a:xfrm>
          <a:prstGeom prst="rect">
            <a:avLst/>
          </a:prstGeom>
        </p:spPr>
        <p:txBody>
          <a:bodyPr lIns="0" tIns="0" rIns="0" bIns="0" rtlCol="0" anchor="t">
            <a:spAutoFit/>
          </a:bodyPr>
          <a:lstStyle/>
          <a:p>
            <a:pPr>
              <a:lnSpc>
                <a:spcPts val="3762"/>
              </a:lnSpc>
            </a:pPr>
            <a:endParaRPr dirty="0"/>
          </a:p>
          <a:p>
            <a:pPr>
              <a:lnSpc>
                <a:spcPts val="4672"/>
              </a:lnSpc>
            </a:pPr>
            <a:r>
              <a:rPr lang="en-US" sz="3593" dirty="0">
                <a:solidFill>
                  <a:srgbClr val="000000"/>
                </a:solidFill>
                <a:latin typeface="Barlow Light Bold"/>
              </a:rPr>
              <a:t>Clinical field documentation matters. </a:t>
            </a:r>
          </a:p>
          <a:p>
            <a:pPr>
              <a:lnSpc>
                <a:spcPts val="4672"/>
              </a:lnSpc>
            </a:pPr>
            <a:endParaRPr lang="en-US" sz="3593" dirty="0">
              <a:solidFill>
                <a:srgbClr val="000000"/>
              </a:solidFill>
              <a:latin typeface="Barlow Light Bold"/>
            </a:endParaRPr>
          </a:p>
          <a:p>
            <a:pPr>
              <a:lnSpc>
                <a:spcPts val="3762"/>
              </a:lnSpc>
            </a:pPr>
            <a:r>
              <a:rPr lang="en-US" sz="3593" dirty="0">
                <a:solidFill>
                  <a:srgbClr val="000000"/>
                </a:solidFill>
                <a:latin typeface="Barlow Light Bold"/>
              </a:rPr>
              <a:t>Let’s look at a few EPCR examples in our software vendors:</a:t>
            </a:r>
          </a:p>
          <a:p>
            <a:pPr>
              <a:lnSpc>
                <a:spcPts val="3762"/>
              </a:lnSpc>
            </a:pPr>
            <a:r>
              <a:rPr lang="en-US" sz="3593" dirty="0">
                <a:solidFill>
                  <a:srgbClr val="000000"/>
                </a:solidFill>
                <a:latin typeface="Barlow Light Bold"/>
              </a:rPr>
              <a:t>ESO</a:t>
            </a:r>
          </a:p>
          <a:p>
            <a:pPr>
              <a:lnSpc>
                <a:spcPts val="3762"/>
              </a:lnSpc>
            </a:pPr>
            <a:r>
              <a:rPr lang="en-US" sz="3593" dirty="0">
                <a:solidFill>
                  <a:srgbClr val="000000"/>
                </a:solidFill>
                <a:latin typeface="Barlow Light Bold"/>
              </a:rPr>
              <a:t>Elite</a:t>
            </a:r>
          </a:p>
          <a:p>
            <a:pPr>
              <a:lnSpc>
                <a:spcPts val="3762"/>
              </a:lnSpc>
            </a:pPr>
            <a:endParaRPr lang="en-US" sz="3593" dirty="0">
              <a:solidFill>
                <a:srgbClr val="000000"/>
              </a:solidFill>
              <a:latin typeface="Barlow Light Bold"/>
            </a:endParaRPr>
          </a:p>
          <a:p>
            <a:pPr>
              <a:lnSpc>
                <a:spcPts val="3762"/>
              </a:lnSpc>
            </a:pPr>
            <a:r>
              <a:rPr lang="en-US" sz="3593" dirty="0">
                <a:solidFill>
                  <a:srgbClr val="000000"/>
                </a:solidFill>
                <a:latin typeface="Barlow Light Bold"/>
              </a:rPr>
              <a:t>Our focus:</a:t>
            </a:r>
          </a:p>
          <a:p>
            <a:pPr>
              <a:lnSpc>
                <a:spcPts val="3762"/>
              </a:lnSpc>
            </a:pPr>
            <a:r>
              <a:rPr lang="en-US" sz="3593" dirty="0">
                <a:solidFill>
                  <a:srgbClr val="000000"/>
                </a:solidFill>
                <a:latin typeface="Barlow Light Bold"/>
              </a:rPr>
              <a:t>NEMSQA Trauma 01</a:t>
            </a:r>
          </a:p>
          <a:p>
            <a:pPr>
              <a:lnSpc>
                <a:spcPts val="3762"/>
              </a:lnSpc>
            </a:pPr>
            <a:r>
              <a:rPr lang="en-US" sz="3593" dirty="0">
                <a:solidFill>
                  <a:srgbClr val="000000"/>
                </a:solidFill>
                <a:latin typeface="Barlow Light Bold"/>
              </a:rPr>
              <a:t>NEMSQA Trauma 03</a:t>
            </a: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p:txBody>
      </p:sp>
      <p:sp>
        <p:nvSpPr>
          <p:cNvPr id="6" name="TextBox 6"/>
          <p:cNvSpPr txBox="1"/>
          <p:nvPr/>
        </p:nvSpPr>
        <p:spPr>
          <a:xfrm>
            <a:off x="9837206" y="0"/>
            <a:ext cx="8140766" cy="2019300"/>
          </a:xfrm>
          <a:prstGeom prst="rect">
            <a:avLst/>
          </a:prstGeom>
        </p:spPr>
        <p:txBody>
          <a:bodyPr lIns="0" tIns="0" rIns="0" bIns="0" rtlCol="0" anchor="t">
            <a:spAutoFit/>
          </a:bodyPr>
          <a:lstStyle/>
          <a:p>
            <a:pPr algn="ctr">
              <a:lnSpc>
                <a:spcPts val="7979"/>
              </a:lnSpc>
            </a:pPr>
            <a:r>
              <a:rPr lang="en-US" sz="6649">
                <a:solidFill>
                  <a:srgbClr val="000000"/>
                </a:solidFill>
                <a:latin typeface="Barlow Medium"/>
              </a:rPr>
              <a:t>The Impact of Clinical Documentation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5C5D5B5-7DB8-4858-0EB0-221099873936}"/>
              </a:ext>
            </a:extLst>
          </p:cNvPr>
          <p:cNvSpPr txBox="1"/>
          <p:nvPr/>
        </p:nvSpPr>
        <p:spPr>
          <a:xfrm>
            <a:off x="304800" y="266700"/>
            <a:ext cx="4815421" cy="461665"/>
          </a:xfrm>
          <a:prstGeom prst="rect">
            <a:avLst/>
          </a:prstGeom>
          <a:noFill/>
        </p:spPr>
        <p:txBody>
          <a:bodyPr wrap="none" rtlCol="0">
            <a:spAutoFit/>
          </a:bodyPr>
          <a:lstStyle/>
          <a:p>
            <a:r>
              <a:rPr lang="en-US" sz="2400" b="1" dirty="0"/>
              <a:t>Elite: Trauma 01 and Trauma 03 Pain</a:t>
            </a:r>
          </a:p>
        </p:txBody>
      </p:sp>
      <p:pic>
        <p:nvPicPr>
          <p:cNvPr id="3" name="Picture 2" descr="Graphical user interface&#10;&#10;Description automatically generated">
            <a:extLst>
              <a:ext uri="{FF2B5EF4-FFF2-40B4-BE49-F238E27FC236}">
                <a16:creationId xmlns:a16="http://schemas.microsoft.com/office/drawing/2014/main" id="{0FE5865F-51C7-19CB-39AA-40D01E4C8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7" y="994783"/>
            <a:ext cx="18100026" cy="8297433"/>
          </a:xfrm>
          <a:prstGeom prst="rect">
            <a:avLst/>
          </a:prstGeom>
        </p:spPr>
      </p:pic>
      <p:cxnSp>
        <p:nvCxnSpPr>
          <p:cNvPr id="5" name="Straight Arrow Connector 4">
            <a:extLst>
              <a:ext uri="{FF2B5EF4-FFF2-40B4-BE49-F238E27FC236}">
                <a16:creationId xmlns:a16="http://schemas.microsoft.com/office/drawing/2014/main" id="{1BBB29C5-80D3-1C49-115B-B8A9038EF78E}"/>
              </a:ext>
            </a:extLst>
          </p:cNvPr>
          <p:cNvCxnSpPr>
            <a:cxnSpLocks/>
          </p:cNvCxnSpPr>
          <p:nvPr/>
        </p:nvCxnSpPr>
        <p:spPr>
          <a:xfrm>
            <a:off x="7939621" y="5153524"/>
            <a:ext cx="1204379"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10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3310</TotalTime>
  <Words>499</Words>
  <Application>Microsoft Office PowerPoint</Application>
  <PresentationFormat>Custom</PresentationFormat>
  <Paragraphs>116</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Barlow Light Bold</vt:lpstr>
      <vt:lpstr>Arial</vt:lpstr>
      <vt:lpstr>Barlow Medium</vt:lpstr>
      <vt:lpstr>Barlow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Flex EMS Supplemental Grant Project</dc:title>
  <dc:creator>Andrea  Abbas</dc:creator>
  <cp:lastModifiedBy>Abbas, Andrea</cp:lastModifiedBy>
  <cp:revision>46</cp:revision>
  <dcterms:created xsi:type="dcterms:W3CDTF">2006-08-16T00:00:00Z</dcterms:created>
  <dcterms:modified xsi:type="dcterms:W3CDTF">2023-03-23T14:33:06Z</dcterms:modified>
  <dc:identifier>DAFW8h6By0Y</dc:identifier>
</cp:coreProperties>
</file>