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Light" panose="00000400000000000000" pitchFamily="2" charset="0"/>
      <p:regular r:id="rId14"/>
    </p:embeddedFont>
    <p:embeddedFont>
      <p:font typeface="Barlow Light Bold" panose="020B0604020202020204" charset="0"/>
      <p:regular r:id="rId15"/>
    </p:embeddedFont>
    <p:embeddedFont>
      <p:font typeface="Barlow Medium" panose="00000600000000000000" pitchFamily="2" charset="0"/>
      <p:regular r:id="rId16"/>
    </p:embeddedFon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Canva Sans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6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nemsis.org/state-data-managers/state-map-v3/michigan/"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www.nemsqa.org/nemsqa-measur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emsqa.org/nemsqa-measures"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818" b="32818"/>
          <a:stretch>
            <a:fillRect/>
          </a:stretch>
        </p:blipFill>
        <p:spPr>
          <a:xfrm>
            <a:off x="0" y="6123688"/>
            <a:ext cx="18288000" cy="4163312"/>
          </a:xfrm>
          <a:prstGeom prst="rect">
            <a:avLst/>
          </a:prstGeom>
        </p:spPr>
      </p:pic>
      <p:pic>
        <p:nvPicPr>
          <p:cNvPr id="3" name="Picture 3"/>
          <p:cNvPicPr>
            <a:picLocks noChangeAspect="1"/>
          </p:cNvPicPr>
          <p:nvPr/>
        </p:nvPicPr>
        <p:blipFill>
          <a:blip r:embed="rId3"/>
          <a:srcRect/>
          <a:stretch>
            <a:fillRect/>
          </a:stretch>
        </p:blipFill>
        <p:spPr>
          <a:xfrm>
            <a:off x="656125" y="6481413"/>
            <a:ext cx="2227826" cy="2227826"/>
          </a:xfrm>
          <a:prstGeom prst="rect">
            <a:avLst/>
          </a:prstGeom>
        </p:spPr>
      </p:pic>
      <p:sp>
        <p:nvSpPr>
          <p:cNvPr id="4" name="TextBox 4"/>
          <p:cNvSpPr txBox="1"/>
          <p:nvPr/>
        </p:nvSpPr>
        <p:spPr>
          <a:xfrm>
            <a:off x="1028700" y="2876550"/>
            <a:ext cx="15622373" cy="1514475"/>
          </a:xfrm>
          <a:prstGeom prst="rect">
            <a:avLst/>
          </a:prstGeom>
        </p:spPr>
        <p:txBody>
          <a:bodyPr lIns="0" tIns="0" rIns="0" bIns="0" rtlCol="0" anchor="t">
            <a:spAutoFit/>
          </a:bodyPr>
          <a:lstStyle/>
          <a:p>
            <a:pPr>
              <a:lnSpc>
                <a:spcPts val="11880"/>
              </a:lnSpc>
            </a:pPr>
            <a:r>
              <a:rPr lang="en-US" sz="9900">
                <a:solidFill>
                  <a:srgbClr val="FFFFFF"/>
                </a:solidFill>
                <a:latin typeface="Barlow Medium"/>
              </a:rPr>
              <a:t>NEMSQA Learning Session 1</a:t>
            </a:r>
          </a:p>
        </p:txBody>
      </p:sp>
      <p:sp>
        <p:nvSpPr>
          <p:cNvPr id="5" name="TextBox 5"/>
          <p:cNvSpPr txBox="1"/>
          <p:nvPr/>
        </p:nvSpPr>
        <p:spPr>
          <a:xfrm>
            <a:off x="1028700" y="906542"/>
            <a:ext cx="8462244" cy="533400"/>
          </a:xfrm>
          <a:prstGeom prst="rect">
            <a:avLst/>
          </a:prstGeom>
        </p:spPr>
        <p:txBody>
          <a:bodyPr lIns="0" tIns="0" rIns="0" bIns="0" rtlCol="0" anchor="t">
            <a:spAutoFit/>
          </a:bodyPr>
          <a:lstStyle/>
          <a:p>
            <a:pPr marL="0" lvl="0" indent="0">
              <a:lnSpc>
                <a:spcPts val="4200"/>
              </a:lnSpc>
              <a:spcBef>
                <a:spcPct val="0"/>
              </a:spcBef>
            </a:pPr>
            <a:r>
              <a:rPr lang="en-US" sz="3000">
                <a:solidFill>
                  <a:srgbClr val="FFFFFF"/>
                </a:solidFill>
                <a:latin typeface="Barlow Medium"/>
              </a:rPr>
              <a:t>HRSA Flex EMS Supplemental Grant Project</a:t>
            </a:r>
          </a:p>
        </p:txBody>
      </p:sp>
      <p:sp>
        <p:nvSpPr>
          <p:cNvPr id="6" name="TextBox 6"/>
          <p:cNvSpPr txBox="1"/>
          <p:nvPr/>
        </p:nvSpPr>
        <p:spPr>
          <a:xfrm>
            <a:off x="11260856" y="955146"/>
            <a:ext cx="5998444" cy="533400"/>
          </a:xfrm>
          <a:prstGeom prst="rect">
            <a:avLst/>
          </a:prstGeom>
        </p:spPr>
        <p:txBody>
          <a:bodyPr lIns="0" tIns="0" rIns="0" bIns="0" rtlCol="0" anchor="t">
            <a:spAutoFit/>
          </a:bodyPr>
          <a:lstStyle/>
          <a:p>
            <a:pPr algn="r">
              <a:lnSpc>
                <a:spcPts val="4200"/>
              </a:lnSpc>
            </a:pPr>
            <a:r>
              <a:rPr lang="en-US" sz="3000">
                <a:solidFill>
                  <a:srgbClr val="FFFFFF"/>
                </a:solidFill>
                <a:latin typeface="Barlow Medium"/>
              </a:rPr>
              <a:t>January 12,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509" r="26509"/>
          <a:stretch>
            <a:fillRect/>
          </a:stretch>
        </p:blipFill>
        <p:spPr>
          <a:xfrm>
            <a:off x="9144000" y="0"/>
            <a:ext cx="7254090" cy="10287000"/>
          </a:xfrm>
          <a:prstGeom prst="rect">
            <a:avLst/>
          </a:prstGeom>
        </p:spPr>
      </p:pic>
      <p:sp>
        <p:nvSpPr>
          <p:cNvPr id="3" name="AutoShape 3"/>
          <p:cNvSpPr/>
          <p:nvPr/>
        </p:nvSpPr>
        <p:spPr>
          <a:xfrm>
            <a:off x="16398090" y="0"/>
            <a:ext cx="1889910" cy="10287000"/>
          </a:xfrm>
          <a:prstGeom prst="rect">
            <a:avLst/>
          </a:prstGeom>
          <a:solidFill>
            <a:srgbClr val="F1F1F1"/>
          </a:solidFill>
        </p:spPr>
      </p:sp>
      <p:sp>
        <p:nvSpPr>
          <p:cNvPr id="4" name="TextBox 4"/>
          <p:cNvSpPr txBox="1"/>
          <p:nvPr/>
        </p:nvSpPr>
        <p:spPr>
          <a:xfrm>
            <a:off x="518269" y="1905693"/>
            <a:ext cx="8108009" cy="7792348"/>
          </a:xfrm>
          <a:prstGeom prst="rect">
            <a:avLst/>
          </a:prstGeom>
        </p:spPr>
        <p:txBody>
          <a:bodyPr lIns="0" tIns="0" rIns="0" bIns="0" rtlCol="0" anchor="t">
            <a:spAutoFit/>
          </a:bodyPr>
          <a:lstStyle/>
          <a:p>
            <a:pPr>
              <a:lnSpc>
                <a:spcPts val="4783"/>
              </a:lnSpc>
            </a:pPr>
            <a:r>
              <a:rPr lang="en-US" sz="3679">
                <a:solidFill>
                  <a:srgbClr val="FFFFFF"/>
                </a:solidFill>
                <a:latin typeface="Barlow Light"/>
              </a:rPr>
              <a:t>Now that we have a basic understanding of NEMSIS, NEMSQA and how our data flows, we can begin to investigate our own data.</a:t>
            </a:r>
          </a:p>
          <a:p>
            <a:pPr>
              <a:lnSpc>
                <a:spcPts val="4783"/>
              </a:lnSpc>
            </a:pPr>
            <a:endParaRPr lang="en-US" sz="3679">
              <a:solidFill>
                <a:srgbClr val="FFFFFF"/>
              </a:solidFill>
              <a:latin typeface="Barlow Light"/>
            </a:endParaRPr>
          </a:p>
          <a:p>
            <a:pPr>
              <a:lnSpc>
                <a:spcPts val="4783"/>
              </a:lnSpc>
            </a:pPr>
            <a:r>
              <a:rPr lang="en-US" sz="3679">
                <a:solidFill>
                  <a:srgbClr val="FFFFFF"/>
                </a:solidFill>
                <a:latin typeface="Barlow Light"/>
              </a:rPr>
              <a:t>How can we improve the gaps in our data reporting?</a:t>
            </a:r>
          </a:p>
          <a:p>
            <a:pPr>
              <a:lnSpc>
                <a:spcPts val="4783"/>
              </a:lnSpc>
            </a:pPr>
            <a:endParaRPr lang="en-US" sz="3679">
              <a:solidFill>
                <a:srgbClr val="FFFFFF"/>
              </a:solidFill>
              <a:latin typeface="Barlow Light"/>
            </a:endParaRPr>
          </a:p>
          <a:p>
            <a:pPr marL="794364" lvl="1" indent="-397182">
              <a:lnSpc>
                <a:spcPts val="4783"/>
              </a:lnSpc>
              <a:buFont typeface="Arial"/>
              <a:buChar char="•"/>
            </a:pPr>
            <a:r>
              <a:rPr lang="en-US" sz="3679">
                <a:solidFill>
                  <a:srgbClr val="FFFFFF"/>
                </a:solidFill>
                <a:latin typeface="Barlow Light"/>
              </a:rPr>
              <a:t>Identify the data gap (s)</a:t>
            </a:r>
          </a:p>
          <a:p>
            <a:pPr>
              <a:lnSpc>
                <a:spcPts val="4783"/>
              </a:lnSpc>
            </a:pPr>
            <a:endParaRPr lang="en-US" sz="3679">
              <a:solidFill>
                <a:srgbClr val="FFFFFF"/>
              </a:solidFill>
              <a:latin typeface="Barlow Light"/>
            </a:endParaRPr>
          </a:p>
          <a:p>
            <a:pPr marL="794364" lvl="1" indent="-397182">
              <a:lnSpc>
                <a:spcPts val="4783"/>
              </a:lnSpc>
              <a:buFont typeface="Arial"/>
              <a:buChar char="•"/>
            </a:pPr>
            <a:r>
              <a:rPr lang="en-US" sz="3679">
                <a:solidFill>
                  <a:srgbClr val="FFFFFF"/>
                </a:solidFill>
                <a:latin typeface="Barlow Light"/>
              </a:rPr>
              <a:t>Discover what's causing the gap</a:t>
            </a:r>
          </a:p>
          <a:p>
            <a:pPr>
              <a:lnSpc>
                <a:spcPts val="4783"/>
              </a:lnSpc>
            </a:pPr>
            <a:endParaRPr lang="en-US" sz="3679">
              <a:solidFill>
                <a:srgbClr val="FFFFFF"/>
              </a:solidFill>
              <a:latin typeface="Barlow Light"/>
            </a:endParaRPr>
          </a:p>
          <a:p>
            <a:pPr marL="794364" lvl="1" indent="-397182">
              <a:lnSpc>
                <a:spcPts val="4783"/>
              </a:lnSpc>
              <a:buFont typeface="Arial"/>
              <a:buChar char="•"/>
            </a:pPr>
            <a:r>
              <a:rPr lang="en-US" sz="3679">
                <a:solidFill>
                  <a:srgbClr val="FFFFFF"/>
                </a:solidFill>
                <a:latin typeface="Barlow Light"/>
              </a:rPr>
              <a:t>Implement the solution over time </a:t>
            </a:r>
          </a:p>
        </p:txBody>
      </p:sp>
      <p:sp>
        <p:nvSpPr>
          <p:cNvPr id="5" name="TextBox 5"/>
          <p:cNvSpPr txBox="1"/>
          <p:nvPr/>
        </p:nvSpPr>
        <p:spPr>
          <a:xfrm>
            <a:off x="793116" y="29051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Conclusion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41" b="5741"/>
          <a:stretch>
            <a:fillRect/>
          </a:stretch>
        </p:blipFill>
        <p:spPr>
          <a:xfrm>
            <a:off x="0" y="5143500"/>
            <a:ext cx="8721521" cy="5143500"/>
          </a:xfrm>
          <a:prstGeom prst="rect">
            <a:avLst/>
          </a:prstGeom>
        </p:spPr>
      </p:pic>
      <p:sp>
        <p:nvSpPr>
          <p:cNvPr id="3" name="AutoShape 3"/>
          <p:cNvSpPr/>
          <p:nvPr/>
        </p:nvSpPr>
        <p:spPr>
          <a:xfrm>
            <a:off x="0" y="0"/>
            <a:ext cx="8721521" cy="5143500"/>
          </a:xfrm>
          <a:prstGeom prst="rect">
            <a:avLst/>
          </a:prstGeom>
          <a:solidFill>
            <a:srgbClr val="3E6913"/>
          </a:solidFill>
        </p:spPr>
      </p:sp>
      <p:sp>
        <p:nvSpPr>
          <p:cNvPr id="4" name="TextBox 4"/>
          <p:cNvSpPr txBox="1"/>
          <p:nvPr/>
        </p:nvSpPr>
        <p:spPr>
          <a:xfrm>
            <a:off x="1028700" y="183356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References</a:t>
            </a:r>
          </a:p>
        </p:txBody>
      </p:sp>
      <p:grpSp>
        <p:nvGrpSpPr>
          <p:cNvPr id="5" name="Group 5"/>
          <p:cNvGrpSpPr/>
          <p:nvPr/>
        </p:nvGrpSpPr>
        <p:grpSpPr>
          <a:xfrm>
            <a:off x="9615167" y="1846509"/>
            <a:ext cx="7644133" cy="2241550"/>
            <a:chOff x="0" y="0"/>
            <a:chExt cx="10192178" cy="2988734"/>
          </a:xfrm>
        </p:grpSpPr>
        <p:sp>
          <p:nvSpPr>
            <p:cNvPr id="6" name="TextBox 6"/>
            <p:cNvSpPr txBox="1"/>
            <p:nvPr/>
          </p:nvSpPr>
          <p:spPr>
            <a:xfrm>
              <a:off x="1489020" y="-47625"/>
              <a:ext cx="8703157" cy="3036359"/>
            </a:xfrm>
            <a:prstGeom prst="rect">
              <a:avLst/>
            </a:prstGeom>
          </p:spPr>
          <p:txBody>
            <a:bodyPr lIns="0" tIns="0" rIns="0" bIns="0" rtlCol="0" anchor="t">
              <a:spAutoFit/>
            </a:bodyPr>
            <a:lstStyle/>
            <a:p>
              <a:pPr>
                <a:lnSpc>
                  <a:spcPts val="4549"/>
                </a:lnSpc>
              </a:pPr>
              <a:r>
                <a:rPr lang="en-US" sz="3499">
                  <a:solidFill>
                    <a:srgbClr val="000000"/>
                  </a:solidFill>
                  <a:latin typeface="Barlow Light Bold"/>
                </a:rPr>
                <a:t>Michigan NEMSIS</a:t>
              </a:r>
            </a:p>
            <a:p>
              <a:pPr>
                <a:lnSpc>
                  <a:spcPts val="4549"/>
                </a:lnSpc>
              </a:pPr>
              <a:r>
                <a:rPr lang="en-US" sz="3499" u="sng">
                  <a:solidFill>
                    <a:srgbClr val="000000"/>
                  </a:solidFill>
                  <a:latin typeface="Barlow Light Bold"/>
                  <a:hlinkClick r:id="rId3" tooltip="https://nemsis.org/state-data-managers/state-map-v3/michigan/"/>
                </a:rPr>
                <a:t>https://nemsis.org/state-data-managers/state-map-v3/michigan/</a:t>
              </a:r>
            </a:p>
          </p:txBody>
        </p:sp>
        <p:sp>
          <p:nvSpPr>
            <p:cNvPr id="7" name="TextBox 7"/>
            <p:cNvSpPr txBox="1"/>
            <p:nvPr/>
          </p:nvSpPr>
          <p:spPr>
            <a:xfrm>
              <a:off x="0" y="17994"/>
              <a:ext cx="868110" cy="665833"/>
            </a:xfrm>
            <a:prstGeom prst="rect">
              <a:avLst/>
            </a:prstGeom>
          </p:spPr>
          <p:txBody>
            <a:bodyPr lIns="0" tIns="0" rIns="0" bIns="0" rtlCol="0" anchor="t">
              <a:spAutoFit/>
            </a:bodyPr>
            <a:lstStyle/>
            <a:p>
              <a:pPr>
                <a:lnSpc>
                  <a:spcPts val="4160"/>
                </a:lnSpc>
              </a:pPr>
              <a:r>
                <a:rPr lang="en-US" sz="3200">
                  <a:solidFill>
                    <a:srgbClr val="000000"/>
                  </a:solidFill>
                  <a:latin typeface="Barlow Medium"/>
                </a:rPr>
                <a:t>01</a:t>
              </a:r>
            </a:p>
          </p:txBody>
        </p:sp>
      </p:grpSp>
      <p:grpSp>
        <p:nvGrpSpPr>
          <p:cNvPr id="8" name="Group 8"/>
          <p:cNvGrpSpPr/>
          <p:nvPr/>
        </p:nvGrpSpPr>
        <p:grpSpPr>
          <a:xfrm>
            <a:off x="9615167" y="4808970"/>
            <a:ext cx="7644133" cy="1670050"/>
            <a:chOff x="0" y="0"/>
            <a:chExt cx="10192178" cy="2226734"/>
          </a:xfrm>
        </p:grpSpPr>
        <p:sp>
          <p:nvSpPr>
            <p:cNvPr id="9" name="TextBox 9"/>
            <p:cNvSpPr txBox="1"/>
            <p:nvPr/>
          </p:nvSpPr>
          <p:spPr>
            <a:xfrm>
              <a:off x="1489020" y="-47625"/>
              <a:ext cx="8703157" cy="2274359"/>
            </a:xfrm>
            <a:prstGeom prst="rect">
              <a:avLst/>
            </a:prstGeom>
          </p:spPr>
          <p:txBody>
            <a:bodyPr lIns="0" tIns="0" rIns="0" bIns="0" rtlCol="0" anchor="t">
              <a:spAutoFit/>
            </a:bodyPr>
            <a:lstStyle/>
            <a:p>
              <a:pPr>
                <a:lnSpc>
                  <a:spcPts val="4549"/>
                </a:lnSpc>
              </a:pPr>
              <a:r>
                <a:rPr lang="en-US" sz="3499">
                  <a:solidFill>
                    <a:srgbClr val="000000"/>
                  </a:solidFill>
                  <a:latin typeface="Barlow Light Bold"/>
                </a:rPr>
                <a:t>NEMSQA</a:t>
              </a:r>
            </a:p>
            <a:p>
              <a:pPr>
                <a:lnSpc>
                  <a:spcPts val="4549"/>
                </a:lnSpc>
              </a:pPr>
              <a:r>
                <a:rPr lang="en-US" sz="3499" u="sng">
                  <a:solidFill>
                    <a:srgbClr val="000000"/>
                  </a:solidFill>
                  <a:latin typeface="Barlow Light Bold"/>
                  <a:hlinkClick r:id="rId4" tooltip="https://www.nemsqa.org/nemsqa-measures"/>
                </a:rPr>
                <a:t>https://www.nemsqa.org/nemsqa-measures</a:t>
              </a:r>
            </a:p>
          </p:txBody>
        </p:sp>
        <p:sp>
          <p:nvSpPr>
            <p:cNvPr id="10" name="TextBox 10"/>
            <p:cNvSpPr txBox="1"/>
            <p:nvPr/>
          </p:nvSpPr>
          <p:spPr>
            <a:xfrm>
              <a:off x="0" y="128345"/>
              <a:ext cx="868110" cy="665833"/>
            </a:xfrm>
            <a:prstGeom prst="rect">
              <a:avLst/>
            </a:prstGeom>
          </p:spPr>
          <p:txBody>
            <a:bodyPr lIns="0" tIns="0" rIns="0" bIns="0" rtlCol="0" anchor="t">
              <a:spAutoFit/>
            </a:bodyPr>
            <a:lstStyle/>
            <a:p>
              <a:pPr>
                <a:lnSpc>
                  <a:spcPts val="4160"/>
                </a:lnSpc>
              </a:pPr>
              <a:r>
                <a:rPr lang="en-US" sz="3200">
                  <a:solidFill>
                    <a:srgbClr val="000000"/>
                  </a:solidFill>
                  <a:latin typeface="Barlow Medium"/>
                </a:rPr>
                <a:t>02</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012" b="6012"/>
          <a:stretch>
            <a:fillRect/>
          </a:stretch>
        </p:blipFill>
        <p:spPr>
          <a:xfrm>
            <a:off x="0" y="0"/>
            <a:ext cx="18288000" cy="6898072"/>
          </a:xfrm>
          <a:prstGeom prst="rect">
            <a:avLst/>
          </a:prstGeom>
        </p:spPr>
      </p:pic>
      <p:sp>
        <p:nvSpPr>
          <p:cNvPr id="3" name="AutoShape 3"/>
          <p:cNvSpPr/>
          <p:nvPr/>
        </p:nvSpPr>
        <p:spPr>
          <a:xfrm>
            <a:off x="9144000" y="6898072"/>
            <a:ext cx="9144000" cy="3388928"/>
          </a:xfrm>
          <a:prstGeom prst="rect">
            <a:avLst/>
          </a:prstGeom>
          <a:solidFill>
            <a:srgbClr val="3E6913"/>
          </a:solidFill>
        </p:spPr>
      </p:sp>
      <p:sp>
        <p:nvSpPr>
          <p:cNvPr id="4" name="TextBox 4"/>
          <p:cNvSpPr txBox="1"/>
          <p:nvPr/>
        </p:nvSpPr>
        <p:spPr>
          <a:xfrm>
            <a:off x="10841516" y="8322344"/>
            <a:ext cx="6527368" cy="511810"/>
          </a:xfrm>
          <a:prstGeom prst="rect">
            <a:avLst/>
          </a:prstGeom>
        </p:spPr>
        <p:txBody>
          <a:bodyPr lIns="0" tIns="0" rIns="0" bIns="0" rtlCol="0" anchor="t">
            <a:spAutoFit/>
          </a:bodyPr>
          <a:lstStyle/>
          <a:p>
            <a:pPr>
              <a:lnSpc>
                <a:spcPts val="4160"/>
              </a:lnSpc>
            </a:pPr>
            <a:r>
              <a:rPr lang="en-US" sz="3200">
                <a:solidFill>
                  <a:srgbClr val="FFFFFF"/>
                </a:solidFill>
                <a:latin typeface="Barlow Light"/>
              </a:rPr>
              <a:t>Do you have any questions for us?</a:t>
            </a:r>
          </a:p>
        </p:txBody>
      </p:sp>
      <p:sp>
        <p:nvSpPr>
          <p:cNvPr id="5" name="TextBox 5"/>
          <p:cNvSpPr txBox="1"/>
          <p:nvPr/>
        </p:nvSpPr>
        <p:spPr>
          <a:xfrm>
            <a:off x="1234955" y="7852761"/>
            <a:ext cx="6527368" cy="1462087"/>
          </a:xfrm>
          <a:prstGeom prst="rect">
            <a:avLst/>
          </a:prstGeom>
        </p:spPr>
        <p:txBody>
          <a:bodyPr lIns="0" tIns="0" rIns="0" bIns="0" rtlCol="0" anchor="t">
            <a:spAutoFit/>
          </a:bodyPr>
          <a:lstStyle/>
          <a:p>
            <a:pPr algn="just">
              <a:lnSpc>
                <a:spcPts val="11519"/>
              </a:lnSpc>
            </a:pPr>
            <a:r>
              <a:rPr lang="en-US" sz="9600">
                <a:solidFill>
                  <a:srgbClr val="000000"/>
                </a:solidFill>
                <a:latin typeface="Barlow Medium"/>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1700514"/>
            <a:ext cx="5511784" cy="1760887"/>
            <a:chOff x="0" y="0"/>
            <a:chExt cx="7349046" cy="2347850"/>
          </a:xfrm>
        </p:grpSpPr>
        <p:sp>
          <p:nvSpPr>
            <p:cNvPr id="3" name="TextBox 3"/>
            <p:cNvSpPr txBox="1"/>
            <p:nvPr/>
          </p:nvSpPr>
          <p:spPr>
            <a:xfrm>
              <a:off x="0" y="966937"/>
              <a:ext cx="7349046" cy="1380913"/>
            </a:xfrm>
            <a:prstGeom prst="rect">
              <a:avLst/>
            </a:prstGeom>
          </p:spPr>
          <p:txBody>
            <a:bodyPr lIns="0" tIns="0" rIns="0" bIns="0" rtlCol="0" anchor="t">
              <a:spAutoFit/>
            </a:bodyPr>
            <a:lstStyle/>
            <a:p>
              <a:pPr>
                <a:lnSpc>
                  <a:spcPts val="4159"/>
                </a:lnSpc>
              </a:pPr>
              <a:r>
                <a:rPr lang="en-US" sz="3199">
                  <a:solidFill>
                    <a:srgbClr val="000000"/>
                  </a:solidFill>
                  <a:latin typeface="Barlow Light"/>
                </a:rPr>
                <a:t>Understand NEMSIS and how EMS data flows</a:t>
              </a:r>
            </a:p>
          </p:txBody>
        </p:sp>
        <p:sp>
          <p:nvSpPr>
            <p:cNvPr id="4" name="TextBox 4"/>
            <p:cNvSpPr txBox="1"/>
            <p:nvPr/>
          </p:nvSpPr>
          <p:spPr>
            <a:xfrm>
              <a:off x="0" y="-38100"/>
              <a:ext cx="734904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First Objective</a:t>
              </a:r>
            </a:p>
          </p:txBody>
        </p:sp>
      </p:grpSp>
      <p:grpSp>
        <p:nvGrpSpPr>
          <p:cNvPr id="5" name="Group 5"/>
          <p:cNvGrpSpPr/>
          <p:nvPr/>
        </p:nvGrpSpPr>
        <p:grpSpPr>
          <a:xfrm>
            <a:off x="6534679" y="4135210"/>
            <a:ext cx="5212389" cy="2284762"/>
            <a:chOff x="0" y="0"/>
            <a:chExt cx="6949852" cy="3046350"/>
          </a:xfrm>
        </p:grpSpPr>
        <p:sp>
          <p:nvSpPr>
            <p:cNvPr id="6" name="TextBox 6"/>
            <p:cNvSpPr txBox="1"/>
            <p:nvPr/>
          </p:nvSpPr>
          <p:spPr>
            <a:xfrm>
              <a:off x="0" y="966937"/>
              <a:ext cx="6949852" cy="2079413"/>
            </a:xfrm>
            <a:prstGeom prst="rect">
              <a:avLst/>
            </a:prstGeom>
          </p:spPr>
          <p:txBody>
            <a:bodyPr lIns="0" tIns="0" rIns="0" bIns="0" rtlCol="0" anchor="t">
              <a:spAutoFit/>
            </a:bodyPr>
            <a:lstStyle/>
            <a:p>
              <a:pPr>
                <a:lnSpc>
                  <a:spcPts val="4159"/>
                </a:lnSpc>
              </a:pPr>
              <a:r>
                <a:rPr lang="en-US" sz="3199">
                  <a:solidFill>
                    <a:srgbClr val="000000"/>
                  </a:solidFill>
                  <a:latin typeface="Barlow Light"/>
                </a:rPr>
                <a:t>Understand NEMSQA and identify the approved 11 measures</a:t>
              </a:r>
            </a:p>
          </p:txBody>
        </p:sp>
        <p:sp>
          <p:nvSpPr>
            <p:cNvPr id="7" name="TextBox 7"/>
            <p:cNvSpPr txBox="1"/>
            <p:nvPr/>
          </p:nvSpPr>
          <p:spPr>
            <a:xfrm>
              <a:off x="0" y="-38100"/>
              <a:ext cx="6949852"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Second Objective</a:t>
              </a:r>
            </a:p>
          </p:txBody>
        </p:sp>
      </p:grpSp>
      <p:grpSp>
        <p:nvGrpSpPr>
          <p:cNvPr id="8" name="Group 8"/>
          <p:cNvGrpSpPr/>
          <p:nvPr/>
        </p:nvGrpSpPr>
        <p:grpSpPr>
          <a:xfrm>
            <a:off x="10712562" y="7279148"/>
            <a:ext cx="5574792" cy="2284762"/>
            <a:chOff x="0" y="0"/>
            <a:chExt cx="7433056" cy="3046350"/>
          </a:xfrm>
        </p:grpSpPr>
        <p:sp>
          <p:nvSpPr>
            <p:cNvPr id="9" name="TextBox 9"/>
            <p:cNvSpPr txBox="1"/>
            <p:nvPr/>
          </p:nvSpPr>
          <p:spPr>
            <a:xfrm>
              <a:off x="0" y="966937"/>
              <a:ext cx="7433056" cy="2079413"/>
            </a:xfrm>
            <a:prstGeom prst="rect">
              <a:avLst/>
            </a:prstGeom>
          </p:spPr>
          <p:txBody>
            <a:bodyPr lIns="0" tIns="0" rIns="0" bIns="0" rtlCol="0" anchor="t">
              <a:spAutoFit/>
            </a:bodyPr>
            <a:lstStyle/>
            <a:p>
              <a:pPr>
                <a:lnSpc>
                  <a:spcPts val="4159"/>
                </a:lnSpc>
              </a:pPr>
              <a:r>
                <a:rPr lang="en-US" sz="3199">
                  <a:solidFill>
                    <a:srgbClr val="000000"/>
                  </a:solidFill>
                  <a:latin typeface="Barlow Light"/>
                </a:rPr>
                <a:t>Understand EMS agency baseline data around our first 3 NEMSQA project  meaures</a:t>
              </a:r>
            </a:p>
          </p:txBody>
        </p:sp>
        <p:sp>
          <p:nvSpPr>
            <p:cNvPr id="10" name="TextBox 10"/>
            <p:cNvSpPr txBox="1"/>
            <p:nvPr/>
          </p:nvSpPr>
          <p:spPr>
            <a:xfrm>
              <a:off x="0" y="-38100"/>
              <a:ext cx="743305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Third Objective</a:t>
              </a:r>
            </a:p>
          </p:txBody>
        </p:sp>
      </p:grpSp>
      <p:sp>
        <p:nvSpPr>
          <p:cNvPr id="11" name="TextBox 11"/>
          <p:cNvSpPr txBox="1"/>
          <p:nvPr/>
        </p:nvSpPr>
        <p:spPr>
          <a:xfrm>
            <a:off x="10353884" y="1019175"/>
            <a:ext cx="6905416" cy="1462087"/>
          </a:xfrm>
          <a:prstGeom prst="rect">
            <a:avLst/>
          </a:prstGeom>
        </p:spPr>
        <p:txBody>
          <a:bodyPr lIns="0" tIns="0" rIns="0" bIns="0" rtlCol="0" anchor="t">
            <a:spAutoFit/>
          </a:bodyPr>
          <a:lstStyle/>
          <a:p>
            <a:pPr algn="r">
              <a:lnSpc>
                <a:spcPts val="11519"/>
              </a:lnSpc>
            </a:pPr>
            <a:r>
              <a:rPr lang="en-US" sz="9600">
                <a:solidFill>
                  <a:srgbClr val="000000"/>
                </a:solidFill>
                <a:latin typeface="Barlow Medium"/>
              </a:rPr>
              <a:t>Objectives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58626" y="7401434"/>
            <a:ext cx="455517" cy="34453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8177" y="1754981"/>
            <a:ext cx="467302" cy="37978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33372" y="4242049"/>
            <a:ext cx="455517" cy="3445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l="15189" r="15189"/>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9837206" y="2954962"/>
            <a:ext cx="8140766" cy="7332038"/>
          </a:xfrm>
          <a:prstGeom prst="rect">
            <a:avLst/>
          </a:prstGeom>
        </p:spPr>
        <p:txBody>
          <a:bodyPr lIns="0" tIns="0" rIns="0" bIns="0" rtlCol="0" anchor="t">
            <a:spAutoFit/>
          </a:bodyPr>
          <a:lstStyle/>
          <a:p>
            <a:pPr>
              <a:lnSpc>
                <a:spcPts val="4126"/>
              </a:lnSpc>
            </a:pPr>
            <a:r>
              <a:rPr lang="en-US" sz="3174">
                <a:solidFill>
                  <a:srgbClr val="000000"/>
                </a:solidFill>
                <a:latin typeface="Barlow Light"/>
              </a:rPr>
              <a:t>The National Emergency Medical Services Information Systems is used to store data EMS data from states and territories.</a:t>
            </a:r>
          </a:p>
          <a:p>
            <a:pPr>
              <a:lnSpc>
                <a:spcPts val="4126"/>
              </a:lnSpc>
            </a:pPr>
            <a:endParaRPr lang="en-US" sz="3174">
              <a:solidFill>
                <a:srgbClr val="000000"/>
              </a:solidFill>
              <a:latin typeface="Barlow Light"/>
            </a:endParaRPr>
          </a:p>
          <a:p>
            <a:pPr>
              <a:lnSpc>
                <a:spcPts val="4126"/>
              </a:lnSpc>
            </a:pPr>
            <a:r>
              <a:rPr lang="en-US" sz="3174">
                <a:solidFill>
                  <a:srgbClr val="000000"/>
                </a:solidFill>
                <a:latin typeface="Barlow Light"/>
              </a:rPr>
              <a:t>NEMSIS is a national standard for storing patient care information for 911 systems.</a:t>
            </a:r>
          </a:p>
          <a:p>
            <a:pPr>
              <a:lnSpc>
                <a:spcPts val="4126"/>
              </a:lnSpc>
            </a:pPr>
            <a:endParaRPr lang="en-US" sz="3174">
              <a:solidFill>
                <a:srgbClr val="000000"/>
              </a:solidFill>
              <a:latin typeface="Barlow Light"/>
            </a:endParaRPr>
          </a:p>
          <a:p>
            <a:pPr>
              <a:lnSpc>
                <a:spcPts val="4126"/>
              </a:lnSpc>
            </a:pPr>
            <a:r>
              <a:rPr lang="en-US" sz="3174">
                <a:solidFill>
                  <a:srgbClr val="000000"/>
                </a:solidFill>
                <a:latin typeface="Barlow Light"/>
              </a:rPr>
              <a:t>NEMSIS is a product of NHTSA’s Office of EMS and in collaboration with the University of Utah is the host of the Technical Assistance Center (TAC).</a:t>
            </a:r>
          </a:p>
          <a:p>
            <a:pPr>
              <a:lnSpc>
                <a:spcPts val="4126"/>
              </a:lnSpc>
            </a:pPr>
            <a:endParaRPr lang="en-US" sz="3174">
              <a:solidFill>
                <a:srgbClr val="000000"/>
              </a:solidFill>
              <a:latin typeface="Barlow Light"/>
            </a:endParaRPr>
          </a:p>
          <a:p>
            <a:pPr>
              <a:lnSpc>
                <a:spcPts val="4126"/>
              </a:lnSpc>
            </a:pPr>
            <a:endParaRPr lang="en-US" sz="3174">
              <a:solidFill>
                <a:srgbClr val="000000"/>
              </a:solidFill>
              <a:latin typeface="Barlow Light"/>
            </a:endParaRPr>
          </a:p>
          <a:p>
            <a:pPr>
              <a:lnSpc>
                <a:spcPts val="4126"/>
              </a:lnSpc>
            </a:pPr>
            <a:endParaRPr lang="en-US" sz="3174">
              <a:solidFill>
                <a:srgbClr val="000000"/>
              </a:solidFill>
              <a:latin typeface="Barlow Light"/>
            </a:endParaRPr>
          </a:p>
        </p:txBody>
      </p:sp>
      <p:sp>
        <p:nvSpPr>
          <p:cNvPr id="6" name="TextBox 6"/>
          <p:cNvSpPr txBox="1"/>
          <p:nvPr/>
        </p:nvSpPr>
        <p:spPr>
          <a:xfrm>
            <a:off x="9837206" y="-9525"/>
            <a:ext cx="8140766" cy="2524125"/>
          </a:xfrm>
          <a:prstGeom prst="rect">
            <a:avLst/>
          </a:prstGeom>
        </p:spPr>
        <p:txBody>
          <a:bodyPr lIns="0" tIns="0" rIns="0" bIns="0" rtlCol="0" anchor="t">
            <a:spAutoFit/>
          </a:bodyPr>
          <a:lstStyle/>
          <a:p>
            <a:pPr algn="ctr">
              <a:lnSpc>
                <a:spcPts val="9960"/>
              </a:lnSpc>
            </a:pPr>
            <a:r>
              <a:rPr lang="en-US" sz="8300">
                <a:solidFill>
                  <a:srgbClr val="000000"/>
                </a:solidFill>
                <a:latin typeface="Barlow Medium"/>
              </a:rPr>
              <a:t>Introduction to NEMSIS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6" r="16666"/>
          <a:stretch>
            <a:fillRect/>
          </a:stretch>
        </p:blipFill>
        <p:spPr>
          <a:xfrm>
            <a:off x="0" y="0"/>
            <a:ext cx="9144000" cy="10287000"/>
          </a:xfrm>
          <a:prstGeom prst="rect">
            <a:avLst/>
          </a:prstGeom>
        </p:spPr>
      </p:pic>
      <p:grpSp>
        <p:nvGrpSpPr>
          <p:cNvPr id="3" name="Group 3"/>
          <p:cNvGrpSpPr/>
          <p:nvPr/>
        </p:nvGrpSpPr>
        <p:grpSpPr>
          <a:xfrm>
            <a:off x="9894358" y="301879"/>
            <a:ext cx="6639597" cy="2238780"/>
            <a:chOff x="0" y="0"/>
            <a:chExt cx="8852796" cy="2985040"/>
          </a:xfrm>
        </p:grpSpPr>
        <p:sp>
          <p:nvSpPr>
            <p:cNvPr id="4" name="TextBox 4"/>
            <p:cNvSpPr txBox="1"/>
            <p:nvPr/>
          </p:nvSpPr>
          <p:spPr>
            <a:xfrm>
              <a:off x="0" y="2177186"/>
              <a:ext cx="8852796" cy="807854"/>
            </a:xfrm>
            <a:prstGeom prst="rect">
              <a:avLst/>
            </a:prstGeom>
          </p:spPr>
          <p:txBody>
            <a:bodyPr lIns="0" tIns="0" rIns="0" bIns="0" rtlCol="0" anchor="t">
              <a:spAutoFit/>
            </a:bodyPr>
            <a:lstStyle/>
            <a:p>
              <a:pPr>
                <a:lnSpc>
                  <a:spcPts val="4922"/>
                </a:lnSpc>
              </a:pPr>
              <a:endParaRPr/>
            </a:p>
          </p:txBody>
        </p:sp>
        <p:sp>
          <p:nvSpPr>
            <p:cNvPr id="5" name="TextBox 5"/>
            <p:cNvSpPr txBox="1"/>
            <p:nvPr/>
          </p:nvSpPr>
          <p:spPr>
            <a:xfrm>
              <a:off x="0" y="0"/>
              <a:ext cx="8852796" cy="1752600"/>
            </a:xfrm>
            <a:prstGeom prst="rect">
              <a:avLst/>
            </a:prstGeom>
          </p:spPr>
          <p:txBody>
            <a:bodyPr lIns="0" tIns="0" rIns="0" bIns="0" rtlCol="0" anchor="t">
              <a:spAutoFit/>
            </a:bodyPr>
            <a:lstStyle/>
            <a:p>
              <a:pPr algn="ctr">
                <a:lnSpc>
                  <a:spcPts val="10385"/>
                </a:lnSpc>
              </a:pPr>
              <a:r>
                <a:rPr lang="en-US" sz="8654">
                  <a:solidFill>
                    <a:srgbClr val="FFFFFF"/>
                  </a:solidFill>
                  <a:latin typeface="Barlow Medium"/>
                </a:rPr>
                <a:t>Data Flow</a:t>
              </a:r>
            </a:p>
          </p:txBody>
        </p:sp>
      </p:grpSp>
      <p:sp>
        <p:nvSpPr>
          <p:cNvPr id="6" name="TextBox 6"/>
          <p:cNvSpPr txBox="1"/>
          <p:nvPr/>
        </p:nvSpPr>
        <p:spPr>
          <a:xfrm>
            <a:off x="9894358" y="1867190"/>
            <a:ext cx="7838499" cy="8097181"/>
          </a:xfrm>
          <a:prstGeom prst="rect">
            <a:avLst/>
          </a:prstGeom>
        </p:spPr>
        <p:txBody>
          <a:bodyPr lIns="0" tIns="0" rIns="0" bIns="0" rtlCol="0" anchor="t">
            <a:spAutoFit/>
          </a:bodyPr>
          <a:lstStyle/>
          <a:p>
            <a:pPr algn="ctr">
              <a:lnSpc>
                <a:spcPts val="3804"/>
              </a:lnSpc>
              <a:spcBef>
                <a:spcPct val="0"/>
              </a:spcBef>
            </a:pPr>
            <a:r>
              <a:rPr lang="en-US" sz="2926">
                <a:solidFill>
                  <a:srgbClr val="FFFFFF"/>
                </a:solidFill>
                <a:latin typeface="Barlow Light"/>
              </a:rPr>
              <a:t>States and software companies create products that are used to send and receive EMS data in the proper XML format from agencies to states, then on to the National EMS Database.</a:t>
            </a:r>
          </a:p>
          <a:p>
            <a:pPr algn="ctr">
              <a:lnSpc>
                <a:spcPts val="3804"/>
              </a:lnSpc>
              <a:spcBef>
                <a:spcPct val="0"/>
              </a:spcBef>
            </a:pPr>
            <a:endParaRPr lang="en-US" sz="2926">
              <a:solidFill>
                <a:srgbClr val="FFFFFF"/>
              </a:solidFill>
              <a:latin typeface="Barlow Light"/>
            </a:endParaRPr>
          </a:p>
          <a:p>
            <a:pPr marL="631867" lvl="1" indent="-315933" algn="ctr">
              <a:lnSpc>
                <a:spcPts val="3804"/>
              </a:lnSpc>
              <a:spcBef>
                <a:spcPct val="0"/>
              </a:spcBef>
              <a:buFont typeface="Arial"/>
              <a:buChar char="•"/>
            </a:pPr>
            <a:r>
              <a:rPr lang="en-US" sz="2926">
                <a:solidFill>
                  <a:srgbClr val="FFFFFF"/>
                </a:solidFill>
                <a:latin typeface="Barlow Light"/>
              </a:rPr>
              <a:t>Local Agencies select elements according to their needs—keeping the national elements AND state elements as part of their selected elements.</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2. States select elements from the NEMSIS Dataset according to their needs—keeping the national elements as part of their selection.</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3. The national elements are transmitted to the NEMSIS TAC to populate the National EMS Dataset.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l="15189" r="15189"/>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513253"/>
            <a:ext cx="7422094" cy="6745047"/>
          </a:xfrm>
          <a:prstGeom prst="rect">
            <a:avLst/>
          </a:prstGeom>
        </p:spPr>
        <p:txBody>
          <a:bodyPr lIns="0" tIns="0" rIns="0" bIns="0" rtlCol="0" anchor="t">
            <a:spAutoFit/>
          </a:bodyPr>
          <a:lstStyle/>
          <a:p>
            <a:pPr>
              <a:lnSpc>
                <a:spcPts val="3762"/>
              </a:lnSpc>
            </a:pPr>
            <a:endParaRPr/>
          </a:p>
          <a:p>
            <a:pPr>
              <a:lnSpc>
                <a:spcPts val="4672"/>
              </a:lnSpc>
            </a:pPr>
            <a:r>
              <a:rPr lang="en-US" sz="3593">
                <a:solidFill>
                  <a:srgbClr val="000000"/>
                </a:solidFill>
                <a:latin typeface="Barlow Light Bold"/>
              </a:rPr>
              <a:t>Clinical field documentation matters. </a:t>
            </a:r>
          </a:p>
          <a:p>
            <a:pPr>
              <a:lnSpc>
                <a:spcPts val="4672"/>
              </a:lnSpc>
            </a:pPr>
            <a:endParaRPr lang="en-US" sz="3593">
              <a:solidFill>
                <a:srgbClr val="000000"/>
              </a:solidFill>
              <a:latin typeface="Barlow Light Bold"/>
            </a:endParaRPr>
          </a:p>
          <a:p>
            <a:pPr>
              <a:lnSpc>
                <a:spcPts val="4672"/>
              </a:lnSpc>
            </a:pPr>
            <a:r>
              <a:rPr lang="en-US" sz="3593">
                <a:solidFill>
                  <a:srgbClr val="000000"/>
                </a:solidFill>
                <a:latin typeface="Barlow Light Bold"/>
              </a:rPr>
              <a:t>Clinical documentation fields, close call rules, data mapping and what the provider documents impacts data reporting locally and nationally.</a:t>
            </a:r>
          </a:p>
          <a:p>
            <a:pPr>
              <a:lnSpc>
                <a:spcPts val="4672"/>
              </a:lnSpc>
            </a:pPr>
            <a:endParaRPr lang="en-US" sz="3593">
              <a:solidFill>
                <a:srgbClr val="000000"/>
              </a:solidFill>
              <a:latin typeface="Barlow Light Bold"/>
            </a:endParaRPr>
          </a:p>
          <a:p>
            <a:pPr>
              <a:lnSpc>
                <a:spcPts val="4672"/>
              </a:lnSpc>
            </a:pPr>
            <a:r>
              <a:rPr lang="en-US" sz="3593">
                <a:solidFill>
                  <a:srgbClr val="000000"/>
                </a:solidFill>
                <a:latin typeface="Barlow Light Bold"/>
              </a:rPr>
              <a:t>Our cohort: uses ESO, Image Trend and Sryker software vendors.</a:t>
            </a:r>
          </a:p>
          <a:p>
            <a:pPr>
              <a:lnSpc>
                <a:spcPts val="3762"/>
              </a:lnSpc>
            </a:pPr>
            <a:endParaRPr lang="en-US" sz="3593">
              <a:solidFill>
                <a:srgbClr val="000000"/>
              </a:solidFill>
              <a:latin typeface="Barlow Light Bold"/>
            </a:endParaRPr>
          </a:p>
          <a:p>
            <a:pPr>
              <a:lnSpc>
                <a:spcPts val="3762"/>
              </a:lnSpc>
            </a:pPr>
            <a:endParaRPr lang="en-US" sz="3593">
              <a:solidFill>
                <a:srgbClr val="000000"/>
              </a:solidFill>
              <a:latin typeface="Barlow Light Bold"/>
            </a:endParaRPr>
          </a:p>
        </p:txBody>
      </p:sp>
      <p:sp>
        <p:nvSpPr>
          <p:cNvPr id="6" name="TextBox 6"/>
          <p:cNvSpPr txBox="1"/>
          <p:nvPr/>
        </p:nvSpPr>
        <p:spPr>
          <a:xfrm>
            <a:off x="9837206" y="0"/>
            <a:ext cx="8140766" cy="2019300"/>
          </a:xfrm>
          <a:prstGeom prst="rect">
            <a:avLst/>
          </a:prstGeom>
        </p:spPr>
        <p:txBody>
          <a:bodyPr lIns="0" tIns="0" rIns="0" bIns="0" rtlCol="0" anchor="t">
            <a:spAutoFit/>
          </a:bodyPr>
          <a:lstStyle/>
          <a:p>
            <a:pPr algn="ctr">
              <a:lnSpc>
                <a:spcPts val="7979"/>
              </a:lnSpc>
            </a:pPr>
            <a:r>
              <a:rPr lang="en-US" sz="6649">
                <a:solidFill>
                  <a:srgbClr val="000000"/>
                </a:solidFill>
                <a:latin typeface="Barlow Medium"/>
              </a:rPr>
              <a:t>The Impact of Clinical Documentation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375" r="33375"/>
          <a:stretch>
            <a:fillRect/>
          </a:stretch>
        </p:blipFill>
        <p:spPr>
          <a:xfrm>
            <a:off x="0" y="0"/>
            <a:ext cx="4275397" cy="10287000"/>
          </a:xfrm>
          <a:prstGeom prst="rect">
            <a:avLst/>
          </a:prstGeom>
        </p:spPr>
      </p:pic>
      <p:sp>
        <p:nvSpPr>
          <p:cNvPr id="3" name="TextBox 3"/>
          <p:cNvSpPr txBox="1"/>
          <p:nvPr/>
        </p:nvSpPr>
        <p:spPr>
          <a:xfrm>
            <a:off x="5603100" y="290513"/>
            <a:ext cx="10718816" cy="1466850"/>
          </a:xfrm>
          <a:prstGeom prst="rect">
            <a:avLst/>
          </a:prstGeom>
        </p:spPr>
        <p:txBody>
          <a:bodyPr lIns="0" tIns="0" rIns="0" bIns="0" rtlCol="0" anchor="t">
            <a:spAutoFit/>
          </a:bodyPr>
          <a:lstStyle/>
          <a:p>
            <a:pPr>
              <a:lnSpc>
                <a:spcPts val="11519"/>
              </a:lnSpc>
            </a:pPr>
            <a:r>
              <a:rPr lang="en-US" sz="9600">
                <a:solidFill>
                  <a:srgbClr val="000000"/>
                </a:solidFill>
                <a:latin typeface="Barlow Medium"/>
              </a:rPr>
              <a:t>NEMSQA</a:t>
            </a:r>
          </a:p>
        </p:txBody>
      </p:sp>
      <p:sp>
        <p:nvSpPr>
          <p:cNvPr id="4" name="TextBox 4"/>
          <p:cNvSpPr txBox="1"/>
          <p:nvPr/>
        </p:nvSpPr>
        <p:spPr>
          <a:xfrm>
            <a:off x="5603100" y="2288713"/>
            <a:ext cx="10697085" cy="1018159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Canva Sans"/>
              </a:rPr>
              <a:t>The National EMS Quality Alliance has researched and developed </a:t>
            </a:r>
            <a:r>
              <a:rPr lang="en-US" sz="3399" u="sng">
                <a:solidFill>
                  <a:srgbClr val="000000"/>
                </a:solidFill>
                <a:latin typeface="Canva Sans"/>
                <a:hlinkClick r:id="rId3" tooltip="https://www.nemsqa.org/nemsqa-measures"/>
              </a:rPr>
              <a:t>11 approved measures.</a:t>
            </a:r>
          </a:p>
          <a:p>
            <a:pPr>
              <a:lnSpc>
                <a:spcPts val="4759"/>
              </a:lnSpc>
            </a:pPr>
            <a:endParaRPr lang="en-US" sz="3399" u="sng">
              <a:solidFill>
                <a:srgbClr val="000000"/>
              </a:solidFill>
              <a:latin typeface="Canva Sans"/>
              <a:hlinkClick r:id="rId3" tooltip="https://www.nemsqa.org/nemsqa-measures"/>
            </a:endParaRPr>
          </a:p>
          <a:p>
            <a:pPr marL="734059" lvl="1" indent="-367030">
              <a:lnSpc>
                <a:spcPts val="4759"/>
              </a:lnSpc>
              <a:buFont typeface="Arial"/>
              <a:buChar char="•"/>
            </a:pPr>
            <a:r>
              <a:rPr lang="en-US" sz="3399">
                <a:solidFill>
                  <a:srgbClr val="000000"/>
                </a:solidFill>
                <a:latin typeface="Canva Sans"/>
              </a:rPr>
              <a:t>Each measure has been researched, tested and exposed to public comment before approval.</a:t>
            </a:r>
          </a:p>
          <a:p>
            <a:pPr marL="734059" lvl="1" indent="-367030">
              <a:lnSpc>
                <a:spcPts val="4759"/>
              </a:lnSpc>
              <a:buFont typeface="Arial"/>
              <a:buChar char="•"/>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We will focus on the first 3 measures today:</a:t>
            </a:r>
          </a:p>
          <a:p>
            <a:pPr marL="1468119" lvl="2" indent="-489373">
              <a:lnSpc>
                <a:spcPts val="4759"/>
              </a:lnSpc>
              <a:buFont typeface="Arial"/>
              <a:buChar char="⚬"/>
            </a:pPr>
            <a:r>
              <a:rPr lang="en-US" sz="3399">
                <a:solidFill>
                  <a:srgbClr val="000000"/>
                </a:solidFill>
                <a:latin typeface="Canva Sans"/>
              </a:rPr>
              <a:t>hypoglycemia 01</a:t>
            </a:r>
          </a:p>
          <a:p>
            <a:pPr marL="1468119" lvl="2" indent="-489373">
              <a:lnSpc>
                <a:spcPts val="4759"/>
              </a:lnSpc>
              <a:buFont typeface="Arial"/>
              <a:buChar char="⚬"/>
            </a:pPr>
            <a:r>
              <a:rPr lang="en-US" sz="3399">
                <a:solidFill>
                  <a:srgbClr val="000000"/>
                </a:solidFill>
                <a:latin typeface="Canva Sans"/>
              </a:rPr>
              <a:t>respiratory 01</a:t>
            </a:r>
          </a:p>
          <a:p>
            <a:pPr marL="1468119" lvl="2" indent="-489373">
              <a:lnSpc>
                <a:spcPts val="4759"/>
              </a:lnSpc>
              <a:buFont typeface="Arial"/>
              <a:buChar char="⚬"/>
            </a:pPr>
            <a:r>
              <a:rPr lang="en-US" sz="3399">
                <a:solidFill>
                  <a:srgbClr val="000000"/>
                </a:solidFill>
                <a:latin typeface="Canva Sans"/>
              </a:rPr>
              <a:t>asthma 01</a:t>
            </a:r>
          </a:p>
          <a:p>
            <a:pPr>
              <a:lnSpc>
                <a:spcPts val="4759"/>
              </a:lnSpc>
            </a:pPr>
            <a:endParaRPr lang="en-US" sz="3399">
              <a:solidFill>
                <a:srgbClr val="000000"/>
              </a:solidFill>
              <a:latin typeface="Canva Sans"/>
            </a:endParaRPr>
          </a:p>
          <a:p>
            <a:pP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154" r="36154"/>
          <a:stretch>
            <a:fillRect/>
          </a:stretch>
        </p:blipFill>
        <p:spPr>
          <a:xfrm>
            <a:off x="0" y="0"/>
            <a:ext cx="4275397" cy="10287000"/>
          </a:xfrm>
          <a:prstGeom prst="rect">
            <a:avLst/>
          </a:prstGeom>
        </p:spPr>
      </p:pic>
      <p:sp>
        <p:nvSpPr>
          <p:cNvPr id="3" name="TextBox 3"/>
          <p:cNvSpPr txBox="1"/>
          <p:nvPr/>
        </p:nvSpPr>
        <p:spPr>
          <a:xfrm>
            <a:off x="5603100" y="290513"/>
            <a:ext cx="10718816" cy="1466850"/>
          </a:xfrm>
          <a:prstGeom prst="rect">
            <a:avLst/>
          </a:prstGeom>
        </p:spPr>
        <p:txBody>
          <a:bodyPr lIns="0" tIns="0" rIns="0" bIns="0" rtlCol="0" anchor="t">
            <a:spAutoFit/>
          </a:bodyPr>
          <a:lstStyle/>
          <a:p>
            <a:pPr>
              <a:lnSpc>
                <a:spcPts val="11519"/>
              </a:lnSpc>
            </a:pPr>
            <a:r>
              <a:rPr lang="en-US" sz="9600">
                <a:solidFill>
                  <a:srgbClr val="000000"/>
                </a:solidFill>
                <a:latin typeface="Barlow Medium"/>
              </a:rPr>
              <a:t>NEMSQA Measures </a:t>
            </a:r>
          </a:p>
        </p:txBody>
      </p:sp>
      <p:sp>
        <p:nvSpPr>
          <p:cNvPr id="4" name="TextBox 4"/>
          <p:cNvSpPr txBox="1"/>
          <p:nvPr/>
        </p:nvSpPr>
        <p:spPr>
          <a:xfrm>
            <a:off x="5603100" y="2642088"/>
            <a:ext cx="10697085" cy="1078166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Canva Sans"/>
              </a:rPr>
              <a:t>Hypoglycemia 01 measure criteria</a:t>
            </a:r>
          </a:p>
          <a:p>
            <a:pPr>
              <a:lnSpc>
                <a:spcPts val="4759"/>
              </a:lnSpc>
            </a:pPr>
            <a:r>
              <a:rPr lang="en-US" sz="3399">
                <a:solidFill>
                  <a:srgbClr val="000000"/>
                </a:solidFill>
                <a:latin typeface="Canva Sans"/>
              </a:rPr>
              <a:t>Numerator/Denominator</a:t>
            </a: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Respiratory 01 measure criteria</a:t>
            </a:r>
          </a:p>
          <a:p>
            <a:pPr>
              <a:lnSpc>
                <a:spcPts val="4759"/>
              </a:lnSpc>
            </a:pPr>
            <a:r>
              <a:rPr lang="en-US" sz="3399">
                <a:solidFill>
                  <a:srgbClr val="000000"/>
                </a:solidFill>
                <a:latin typeface="Canva Sans"/>
              </a:rPr>
              <a:t>Numerator/Denominator</a:t>
            </a:r>
          </a:p>
          <a:p>
            <a:pPr>
              <a:lnSpc>
                <a:spcPts val="4759"/>
              </a:lnSpc>
            </a:pPr>
            <a:endParaRPr lang="en-US" sz="3399">
              <a:solidFill>
                <a:srgbClr val="000000"/>
              </a:solidFill>
              <a:latin typeface="Canva Sans"/>
            </a:endParaRPr>
          </a:p>
          <a:p>
            <a:pPr>
              <a:lnSpc>
                <a:spcPts val="4759"/>
              </a:lnSpc>
            </a:pPr>
            <a:endParaRPr lang="en-US" sz="3399">
              <a:solidFill>
                <a:srgbClr val="000000"/>
              </a:solidFill>
              <a:latin typeface="Canva Sans"/>
            </a:endParaRPr>
          </a:p>
          <a:p>
            <a:pPr marL="734059" lvl="1" indent="-367030">
              <a:lnSpc>
                <a:spcPts val="4759"/>
              </a:lnSpc>
              <a:buFont typeface="Arial"/>
              <a:buChar char="•"/>
            </a:pPr>
            <a:r>
              <a:rPr lang="en-US" sz="3399">
                <a:solidFill>
                  <a:srgbClr val="000000"/>
                </a:solidFill>
                <a:latin typeface="Canva Sans"/>
              </a:rPr>
              <a:t>Asthma 01 measure criteria</a:t>
            </a:r>
          </a:p>
          <a:p>
            <a:pPr>
              <a:lnSpc>
                <a:spcPts val="4759"/>
              </a:lnSpc>
            </a:pPr>
            <a:r>
              <a:rPr lang="en-US" sz="3399">
                <a:solidFill>
                  <a:srgbClr val="000000"/>
                </a:solidFill>
                <a:latin typeface="Canva Sans"/>
              </a:rPr>
              <a:t>Numerator/Denominator</a:t>
            </a:r>
          </a:p>
          <a:p>
            <a:pPr>
              <a:lnSpc>
                <a:spcPts val="4759"/>
              </a:lnSpc>
            </a:pPr>
            <a:endParaRPr lang="en-US" sz="3399">
              <a:solidFill>
                <a:srgbClr val="000000"/>
              </a:solidFill>
              <a:latin typeface="Canva Sans"/>
            </a:endParaRPr>
          </a:p>
          <a:p>
            <a:pPr>
              <a:lnSpc>
                <a:spcPts val="4759"/>
              </a:lnSpc>
            </a:pPr>
            <a:r>
              <a:rPr lang="en-US" sz="3399">
                <a:solidFill>
                  <a:srgbClr val="000000"/>
                </a:solidFill>
                <a:latin typeface="Canva Sans"/>
              </a:rPr>
              <a:t>Let's tie these measures to our data</a:t>
            </a:r>
          </a:p>
          <a:p>
            <a:pPr>
              <a:lnSpc>
                <a:spcPts val="4759"/>
              </a:lnSpc>
            </a:pPr>
            <a:endParaRPr lang="en-US" sz="3399">
              <a:solidFill>
                <a:srgbClr val="000000"/>
              </a:solidFill>
              <a:latin typeface="Canva Sans"/>
            </a:endParaRPr>
          </a:p>
          <a:p>
            <a:pPr>
              <a:lnSpc>
                <a:spcPts val="4759"/>
              </a:lnSpc>
            </a:pPr>
            <a:endParaRPr lang="en-US" sz="3399">
              <a:solidFill>
                <a:srgbClr val="000000"/>
              </a:solidFill>
              <a:latin typeface="Canva Sans"/>
            </a:endParaRPr>
          </a:p>
          <a:p>
            <a:pP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a:p>
            <a:pPr algn="ctr">
              <a:lnSpc>
                <a:spcPts val="4759"/>
              </a:lnSpc>
            </a:pPr>
            <a:endParaRPr lang="en-US" sz="3399">
              <a:solidFill>
                <a:srgbClr val="000000"/>
              </a:solidFill>
              <a:latin typeface="Canva Sans"/>
            </a:endParaRPr>
          </a:p>
        </p:txBody>
      </p:sp>
      <p:sp>
        <p:nvSpPr>
          <p:cNvPr id="5" name="TextBox 5"/>
          <p:cNvSpPr txBox="1"/>
          <p:nvPr/>
        </p:nvSpPr>
        <p:spPr>
          <a:xfrm>
            <a:off x="5442876" y="1690687"/>
            <a:ext cx="10857309"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Let's review the numerator &amp; denominator together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a:solidFill>
                  <a:schemeClr val="bg1"/>
                </a:solidFill>
                <a:latin typeface="+mj-lt"/>
                <a:ea typeface="+mj-ea"/>
                <a:cs typeface="+mj-cs"/>
              </a:rPr>
              <a:t>Your EMS Data</a:t>
            </a:r>
          </a:p>
        </p:txBody>
      </p:sp>
      <p:pic>
        <p:nvPicPr>
          <p:cNvPr id="6" name="Picture 5">
            <a:extLst>
              <a:ext uri="{FF2B5EF4-FFF2-40B4-BE49-F238E27FC236}">
                <a16:creationId xmlns:a16="http://schemas.microsoft.com/office/drawing/2014/main" id="{BCE6F7B1-486B-47E4-8FEE-DD6947313CDE}"/>
              </a:ext>
            </a:extLst>
          </p:cNvPr>
          <p:cNvPicPr>
            <a:picLocks noChangeAspect="1"/>
          </p:cNvPicPr>
          <p:nvPr/>
        </p:nvPicPr>
        <p:blipFill>
          <a:blip r:embed="rId2"/>
          <a:stretch>
            <a:fillRect/>
          </a:stretch>
        </p:blipFill>
        <p:spPr>
          <a:xfrm>
            <a:off x="1066800" y="2857500"/>
            <a:ext cx="16306799" cy="632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9410" y="2625166"/>
            <a:ext cx="16969180" cy="5036669"/>
          </a:xfrm>
          <a:prstGeom prst="rect">
            <a:avLst/>
          </a:prstGeom>
        </p:spPr>
      </p:pic>
      <p:pic>
        <p:nvPicPr>
          <p:cNvPr id="3" name="Picture 3"/>
          <p:cNvPicPr>
            <a:picLocks noChangeAspect="1"/>
          </p:cNvPicPr>
          <p:nvPr/>
        </p:nvPicPr>
        <p:blipFill>
          <a:blip r:embed="rId3"/>
          <a:srcRect/>
          <a:stretch>
            <a:fillRect/>
          </a:stretch>
        </p:blipFill>
        <p:spPr>
          <a:xfrm>
            <a:off x="-505927" y="5441571"/>
            <a:ext cx="2330674" cy="1048803"/>
          </a:xfrm>
          <a:prstGeom prst="rect">
            <a:avLst/>
          </a:prstGeom>
        </p:spPr>
      </p:pic>
      <p:sp>
        <p:nvSpPr>
          <p:cNvPr id="4" name="TextBox 4"/>
          <p:cNvSpPr txBox="1"/>
          <p:nvPr/>
        </p:nvSpPr>
        <p:spPr>
          <a:xfrm>
            <a:off x="987582" y="339352"/>
            <a:ext cx="4722713"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a:rPr>
              <a:t>Your EMS Data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441</Words>
  <Application>Microsoft Office PowerPoint</Application>
  <PresentationFormat>Custom</PresentationFormat>
  <Paragraphs>84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Barlow Medium</vt:lpstr>
      <vt:lpstr>Barlow Light Bold</vt:lpstr>
      <vt:lpstr>Barlow Light</vt:lpstr>
      <vt:lpstr>Calibri</vt:lpstr>
      <vt:lpstr>Canva Sans</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Flex EMS Supplemental Grant Project</dc:title>
  <dc:creator>Andrea  Abbas</dc:creator>
  <cp:lastModifiedBy>Abbas, Andrea</cp:lastModifiedBy>
  <cp:revision>2</cp:revision>
  <dcterms:created xsi:type="dcterms:W3CDTF">2006-08-16T00:00:00Z</dcterms:created>
  <dcterms:modified xsi:type="dcterms:W3CDTF">2023-01-12T02:42:11Z</dcterms:modified>
  <dc:identifier>DAFW8h6By0Y</dc:identifier>
</cp:coreProperties>
</file>